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66" r:id="rId6"/>
    <p:sldId id="267" r:id="rId7"/>
    <p:sldId id="256" r:id="rId8"/>
    <p:sldId id="257" r:id="rId9"/>
    <p:sldId id="258" r:id="rId10"/>
    <p:sldId id="259" r:id="rId11"/>
    <p:sldId id="260" r:id="rId12"/>
    <p:sldId id="265" r:id="rId13"/>
    <p:sldId id="271" r:id="rId14"/>
    <p:sldId id="272" r:id="rId15"/>
    <p:sldId id="277" r:id="rId16"/>
    <p:sldId id="273" r:id="rId17"/>
    <p:sldId id="274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718FF"/>
    <a:srgbClr val="FA0303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2AB52-2E97-CB4D-9164-B41354DED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3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ACD50A-31E5-FC4B-8045-B12F22F4311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1AE6F5-1051-6A47-A57D-39B47E1323C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A0F9F87-790B-BF41-84F7-C985D15BAF8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6F2550-CA30-5440-BC05-68B097EF4EB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1D2B87-989B-B54F-A25A-82169B02B84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4B76E5-4C8B-CD42-B468-8F3C2397217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56E83B-67BD-8847-A101-BE7E438E20D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7F7B6C-310C-A64D-AEA8-196402556D87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A793464-3A3B-7C44-9D28-1D25A6AA04F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1C37A1-5EAA-CD43-97BD-834FD4B3DA9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DE7B6B7-6A9F-9942-BF36-EA29FAE7E4A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7A720E3-C1B1-A349-93FF-AE5BC40308B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2431680-A03F-8246-BA70-2CBE96CFF10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03515C-E1E4-AC40-B357-053B42CEBC9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914021C-5800-994D-AD5D-9DE8D1A901E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8CD0DA-F98F-1249-B433-78B1035EC9B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5DE292B-2A16-4848-B37C-29EA28E46F7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397090-F3CF-BE4F-A755-54E282F9697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4A6EC-6CB4-104C-A869-4244C8393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D17F9-4D68-A944-87E4-4C9C85E77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7E80F-30D9-AC43-A81A-312A3E460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93134-8454-B943-BF8F-A6A82CAD0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28D35-9C73-9C43-84A0-8DB4610C2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380A5-7FC6-874F-8DAE-52780BC85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D01B5-4581-A24E-B253-03124FEDD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4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FEAD0-253B-CE40-BB45-A16DD6624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2638-479F-CB48-81BC-7E7B3EAF4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DE5FC-9B12-C647-8BD9-264FABC8C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85A9A-5103-A74D-8A1A-0E93DF815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00">
            <a:alpha val="3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B702C7-E3D3-4D4C-A1CE-A77A5016A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3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1534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" charset="0"/>
              </a:rPr>
              <a:t>Match Each Position Graph to the Correct Description</a:t>
            </a:r>
            <a:endParaRPr lang="en-US" dirty="0">
              <a:latin typeface="Times" charset="0"/>
            </a:endParaRPr>
          </a:p>
        </p:txBody>
      </p:sp>
      <p:grpSp>
        <p:nvGrpSpPr>
          <p:cNvPr id="14339" name="Group 37"/>
          <p:cNvGrpSpPr>
            <a:grpSpLocks/>
          </p:cNvGrpSpPr>
          <p:nvPr/>
        </p:nvGrpSpPr>
        <p:grpSpPr bwMode="auto">
          <a:xfrm>
            <a:off x="152400" y="685800"/>
            <a:ext cx="2667000" cy="2119313"/>
            <a:chOff x="624" y="672"/>
            <a:chExt cx="1680" cy="1335"/>
          </a:xfrm>
        </p:grpSpPr>
        <p:grpSp>
          <p:nvGrpSpPr>
            <p:cNvPr id="14367" name="Group 8"/>
            <p:cNvGrpSpPr>
              <a:grpSpLocks/>
            </p:cNvGrpSpPr>
            <p:nvPr/>
          </p:nvGrpSpPr>
          <p:grpSpPr bwMode="auto">
            <a:xfrm>
              <a:off x="624" y="672"/>
              <a:ext cx="1680" cy="1335"/>
              <a:chOff x="432" y="1536"/>
              <a:chExt cx="1680" cy="1335"/>
            </a:xfrm>
          </p:grpSpPr>
          <p:sp>
            <p:nvSpPr>
              <p:cNvPr id="14369" name="Line 3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Line 4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Text Box 5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X</a:t>
                </a:r>
              </a:p>
              <a:p>
                <a:r>
                  <a:rPr lang="en-US" sz="1800"/>
                  <a:t>(m)</a:t>
                </a:r>
                <a:endParaRPr lang="en-US"/>
              </a:p>
            </p:txBody>
          </p:sp>
          <p:sp>
            <p:nvSpPr>
              <p:cNvPr id="14372" name="Text Box 6"/>
              <p:cNvSpPr txBox="1">
                <a:spLocks noChangeArrowheads="1"/>
              </p:cNvSpPr>
              <p:nvPr/>
            </p:nvSpPr>
            <p:spPr bwMode="auto">
              <a:xfrm>
                <a:off x="1152" y="2640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</p:grpSp>
        <p:sp>
          <p:nvSpPr>
            <p:cNvPr id="14368" name="Line 7"/>
            <p:cNvSpPr>
              <a:spLocks noChangeShapeType="1"/>
            </p:cNvSpPr>
            <p:nvPr/>
          </p:nvSpPr>
          <p:spPr bwMode="auto">
            <a:xfrm>
              <a:off x="960" y="1248"/>
              <a:ext cx="1296" cy="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16"/>
          <p:cNvGrpSpPr>
            <a:grpSpLocks/>
          </p:cNvGrpSpPr>
          <p:nvPr/>
        </p:nvGrpSpPr>
        <p:grpSpPr bwMode="auto">
          <a:xfrm>
            <a:off x="152400" y="3048000"/>
            <a:ext cx="2667000" cy="2119313"/>
            <a:chOff x="2496" y="1632"/>
            <a:chExt cx="1680" cy="1335"/>
          </a:xfrm>
        </p:grpSpPr>
        <p:grpSp>
          <p:nvGrpSpPr>
            <p:cNvPr id="14360" name="Group 9"/>
            <p:cNvGrpSpPr>
              <a:grpSpLocks/>
            </p:cNvGrpSpPr>
            <p:nvPr/>
          </p:nvGrpSpPr>
          <p:grpSpPr bwMode="auto">
            <a:xfrm>
              <a:off x="2496" y="1632"/>
              <a:ext cx="1680" cy="1335"/>
              <a:chOff x="432" y="1536"/>
              <a:chExt cx="1680" cy="1335"/>
            </a:xfrm>
          </p:grpSpPr>
          <p:sp>
            <p:nvSpPr>
              <p:cNvPr id="14363" name="Line 10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Line 11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Text Box 12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X</a:t>
                </a:r>
              </a:p>
              <a:p>
                <a:r>
                  <a:rPr lang="en-US" sz="1800"/>
                  <a:t>(m)</a:t>
                </a:r>
                <a:endParaRPr lang="en-US"/>
              </a:p>
            </p:txBody>
          </p:sp>
          <p:sp>
            <p:nvSpPr>
              <p:cNvPr id="14366" name="Text Box 13"/>
              <p:cNvSpPr txBox="1">
                <a:spLocks noChangeArrowheads="1"/>
              </p:cNvSpPr>
              <p:nvPr/>
            </p:nvSpPr>
            <p:spPr bwMode="auto">
              <a:xfrm>
                <a:off x="1152" y="2640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</p:grpSp>
        <p:sp>
          <p:nvSpPr>
            <p:cNvPr id="14361" name="Line 14"/>
            <p:cNvSpPr>
              <a:spLocks noChangeShapeType="1"/>
            </p:cNvSpPr>
            <p:nvPr/>
          </p:nvSpPr>
          <p:spPr bwMode="auto">
            <a:xfrm flipV="1">
              <a:off x="2832" y="2064"/>
              <a:ext cx="624" cy="384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Line 15"/>
            <p:cNvSpPr>
              <a:spLocks noChangeShapeType="1"/>
            </p:cNvSpPr>
            <p:nvPr/>
          </p:nvSpPr>
          <p:spPr bwMode="auto">
            <a:xfrm>
              <a:off x="3456" y="2064"/>
              <a:ext cx="624" cy="361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1" name="Group 26"/>
          <p:cNvGrpSpPr>
            <a:grpSpLocks/>
          </p:cNvGrpSpPr>
          <p:nvPr/>
        </p:nvGrpSpPr>
        <p:grpSpPr bwMode="auto">
          <a:xfrm>
            <a:off x="6019800" y="685800"/>
            <a:ext cx="2667000" cy="2119313"/>
            <a:chOff x="624" y="2304"/>
            <a:chExt cx="1680" cy="1335"/>
          </a:xfrm>
        </p:grpSpPr>
        <p:grpSp>
          <p:nvGrpSpPr>
            <p:cNvPr id="14354" name="Group 18"/>
            <p:cNvGrpSpPr>
              <a:grpSpLocks/>
            </p:cNvGrpSpPr>
            <p:nvPr/>
          </p:nvGrpSpPr>
          <p:grpSpPr bwMode="auto">
            <a:xfrm>
              <a:off x="624" y="2304"/>
              <a:ext cx="1680" cy="1335"/>
              <a:chOff x="432" y="1536"/>
              <a:chExt cx="1680" cy="1335"/>
            </a:xfrm>
          </p:grpSpPr>
          <p:sp>
            <p:nvSpPr>
              <p:cNvPr id="14356" name="Line 19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Line 20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Text Box 21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X</a:t>
                </a:r>
              </a:p>
              <a:p>
                <a:r>
                  <a:rPr lang="en-US" sz="1800"/>
                  <a:t>(m)</a:t>
                </a:r>
                <a:endParaRPr lang="en-US"/>
              </a:p>
            </p:txBody>
          </p:sp>
          <p:sp>
            <p:nvSpPr>
              <p:cNvPr id="14359" name="Text Box 22"/>
              <p:cNvSpPr txBox="1">
                <a:spLocks noChangeArrowheads="1"/>
              </p:cNvSpPr>
              <p:nvPr/>
            </p:nvSpPr>
            <p:spPr bwMode="auto">
              <a:xfrm>
                <a:off x="1152" y="2640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</p:grpSp>
        <p:sp>
          <p:nvSpPr>
            <p:cNvPr id="14355" name="Freeform 25"/>
            <p:cNvSpPr>
              <a:spLocks/>
            </p:cNvSpPr>
            <p:nvPr/>
          </p:nvSpPr>
          <p:spPr bwMode="auto">
            <a:xfrm>
              <a:off x="965" y="2416"/>
              <a:ext cx="1331" cy="804"/>
            </a:xfrm>
            <a:custGeom>
              <a:avLst/>
              <a:gdLst>
                <a:gd name="T0" fmla="*/ 0 w 1331"/>
                <a:gd name="T1" fmla="*/ 776 h 804"/>
                <a:gd name="T2" fmla="*/ 94 w 1331"/>
                <a:gd name="T3" fmla="*/ 784 h 804"/>
                <a:gd name="T4" fmla="*/ 298 w 1331"/>
                <a:gd name="T5" fmla="*/ 745 h 804"/>
                <a:gd name="T6" fmla="*/ 431 w 1331"/>
                <a:gd name="T7" fmla="*/ 722 h 804"/>
                <a:gd name="T8" fmla="*/ 572 w 1331"/>
                <a:gd name="T9" fmla="*/ 674 h 804"/>
                <a:gd name="T10" fmla="*/ 666 w 1331"/>
                <a:gd name="T11" fmla="*/ 643 h 804"/>
                <a:gd name="T12" fmla="*/ 713 w 1331"/>
                <a:gd name="T13" fmla="*/ 612 h 804"/>
                <a:gd name="T14" fmla="*/ 761 w 1331"/>
                <a:gd name="T15" fmla="*/ 596 h 804"/>
                <a:gd name="T16" fmla="*/ 831 w 1331"/>
                <a:gd name="T17" fmla="*/ 557 h 804"/>
                <a:gd name="T18" fmla="*/ 878 w 1331"/>
                <a:gd name="T19" fmla="*/ 541 h 804"/>
                <a:gd name="T20" fmla="*/ 1019 w 1331"/>
                <a:gd name="T21" fmla="*/ 447 h 804"/>
                <a:gd name="T22" fmla="*/ 1066 w 1331"/>
                <a:gd name="T23" fmla="*/ 408 h 804"/>
                <a:gd name="T24" fmla="*/ 1106 w 1331"/>
                <a:gd name="T25" fmla="*/ 369 h 804"/>
                <a:gd name="T26" fmla="*/ 1145 w 1331"/>
                <a:gd name="T27" fmla="*/ 329 h 804"/>
                <a:gd name="T28" fmla="*/ 1231 w 1331"/>
                <a:gd name="T29" fmla="*/ 220 h 804"/>
                <a:gd name="T30" fmla="*/ 1310 w 1331"/>
                <a:gd name="T31" fmla="*/ 55 h 804"/>
                <a:gd name="T32" fmla="*/ 1317 w 1331"/>
                <a:gd name="T33" fmla="*/ 0 h 8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31"/>
                <a:gd name="T52" fmla="*/ 0 h 804"/>
                <a:gd name="T53" fmla="*/ 1331 w 1331"/>
                <a:gd name="T54" fmla="*/ 804 h 8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31" h="804">
                  <a:moveTo>
                    <a:pt x="0" y="776"/>
                  </a:moveTo>
                  <a:cubicBezTo>
                    <a:pt x="41" y="804"/>
                    <a:pt x="16" y="795"/>
                    <a:pt x="94" y="784"/>
                  </a:cubicBezTo>
                  <a:cubicBezTo>
                    <a:pt x="162" y="774"/>
                    <a:pt x="229" y="756"/>
                    <a:pt x="298" y="745"/>
                  </a:cubicBezTo>
                  <a:cubicBezTo>
                    <a:pt x="340" y="730"/>
                    <a:pt x="386" y="728"/>
                    <a:pt x="431" y="722"/>
                  </a:cubicBezTo>
                  <a:cubicBezTo>
                    <a:pt x="477" y="706"/>
                    <a:pt x="524" y="687"/>
                    <a:pt x="572" y="674"/>
                  </a:cubicBezTo>
                  <a:cubicBezTo>
                    <a:pt x="601" y="665"/>
                    <a:pt x="640" y="660"/>
                    <a:pt x="666" y="643"/>
                  </a:cubicBezTo>
                  <a:cubicBezTo>
                    <a:pt x="681" y="632"/>
                    <a:pt x="695" y="617"/>
                    <a:pt x="713" y="612"/>
                  </a:cubicBezTo>
                  <a:cubicBezTo>
                    <a:pt x="729" y="606"/>
                    <a:pt x="761" y="596"/>
                    <a:pt x="761" y="596"/>
                  </a:cubicBezTo>
                  <a:cubicBezTo>
                    <a:pt x="782" y="581"/>
                    <a:pt x="807" y="567"/>
                    <a:pt x="831" y="557"/>
                  </a:cubicBezTo>
                  <a:cubicBezTo>
                    <a:pt x="846" y="550"/>
                    <a:pt x="864" y="550"/>
                    <a:pt x="878" y="541"/>
                  </a:cubicBezTo>
                  <a:cubicBezTo>
                    <a:pt x="923" y="511"/>
                    <a:pt x="977" y="482"/>
                    <a:pt x="1019" y="447"/>
                  </a:cubicBezTo>
                  <a:cubicBezTo>
                    <a:pt x="1072" y="401"/>
                    <a:pt x="1015" y="441"/>
                    <a:pt x="1066" y="408"/>
                  </a:cubicBezTo>
                  <a:cubicBezTo>
                    <a:pt x="1111" y="339"/>
                    <a:pt x="1049" y="425"/>
                    <a:pt x="1106" y="369"/>
                  </a:cubicBezTo>
                  <a:cubicBezTo>
                    <a:pt x="1162" y="312"/>
                    <a:pt x="1076" y="374"/>
                    <a:pt x="1145" y="329"/>
                  </a:cubicBezTo>
                  <a:cubicBezTo>
                    <a:pt x="1172" y="289"/>
                    <a:pt x="1190" y="246"/>
                    <a:pt x="1231" y="220"/>
                  </a:cubicBezTo>
                  <a:cubicBezTo>
                    <a:pt x="1264" y="169"/>
                    <a:pt x="1292" y="114"/>
                    <a:pt x="1310" y="55"/>
                  </a:cubicBezTo>
                  <a:cubicBezTo>
                    <a:pt x="1315" y="36"/>
                    <a:pt x="1331" y="14"/>
                    <a:pt x="1317" y="0"/>
                  </a:cubicBezTo>
                </a:path>
              </a:pathLst>
            </a:cu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8" name="Group 27"/>
          <p:cNvGrpSpPr>
            <a:grpSpLocks/>
          </p:cNvGrpSpPr>
          <p:nvPr/>
        </p:nvGrpSpPr>
        <p:grpSpPr bwMode="auto">
          <a:xfrm>
            <a:off x="6019800" y="3048000"/>
            <a:ext cx="2667000" cy="2119313"/>
            <a:chOff x="432" y="1536"/>
            <a:chExt cx="1680" cy="1335"/>
          </a:xfrm>
        </p:grpSpPr>
        <p:sp>
          <p:nvSpPr>
            <p:cNvPr id="14350" name="Line 28"/>
            <p:cNvSpPr>
              <a:spLocks noChangeShapeType="1"/>
            </p:cNvSpPr>
            <p:nvPr/>
          </p:nvSpPr>
          <p:spPr bwMode="auto">
            <a:xfrm>
              <a:off x="768" y="153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29"/>
            <p:cNvSpPr>
              <a:spLocks noChangeShapeType="1"/>
            </p:cNvSpPr>
            <p:nvPr/>
          </p:nvSpPr>
          <p:spPr bwMode="auto">
            <a:xfrm>
              <a:off x="768" y="259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30"/>
            <p:cNvSpPr txBox="1">
              <a:spLocks noChangeArrowheads="1"/>
            </p:cNvSpPr>
            <p:nvPr/>
          </p:nvSpPr>
          <p:spPr bwMode="auto">
            <a:xfrm>
              <a:off x="432" y="187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X</a:t>
              </a:r>
            </a:p>
            <a:p>
              <a:r>
                <a:rPr lang="en-US" sz="1800"/>
                <a:t>(m)</a:t>
              </a:r>
              <a:endParaRPr lang="en-US"/>
            </a:p>
          </p:txBody>
        </p:sp>
        <p:sp>
          <p:nvSpPr>
            <p:cNvPr id="14353" name="Text Box 31"/>
            <p:cNvSpPr txBox="1">
              <a:spLocks noChangeArrowheads="1"/>
            </p:cNvSpPr>
            <p:nvPr/>
          </p:nvSpPr>
          <p:spPr bwMode="auto">
            <a:xfrm>
              <a:off x="1152" y="2640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</p:grpSp>
      <p:sp>
        <p:nvSpPr>
          <p:cNvPr id="14349" name="Freeform 34"/>
          <p:cNvSpPr>
            <a:spLocks/>
          </p:cNvSpPr>
          <p:nvPr/>
        </p:nvSpPr>
        <p:spPr bwMode="auto">
          <a:xfrm flipV="1">
            <a:off x="6567488" y="3498850"/>
            <a:ext cx="2079625" cy="1022350"/>
          </a:xfrm>
          <a:custGeom>
            <a:avLst/>
            <a:gdLst>
              <a:gd name="T0" fmla="*/ 0 w 1310"/>
              <a:gd name="T1" fmla="*/ 644 h 644"/>
              <a:gd name="T2" fmla="*/ 70 w 1310"/>
              <a:gd name="T3" fmla="*/ 557 h 644"/>
              <a:gd name="T4" fmla="*/ 125 w 1310"/>
              <a:gd name="T5" fmla="*/ 495 h 644"/>
              <a:gd name="T6" fmla="*/ 180 w 1310"/>
              <a:gd name="T7" fmla="*/ 432 h 644"/>
              <a:gd name="T8" fmla="*/ 361 w 1310"/>
              <a:gd name="T9" fmla="*/ 299 h 644"/>
              <a:gd name="T10" fmla="*/ 596 w 1310"/>
              <a:gd name="T11" fmla="*/ 181 h 644"/>
              <a:gd name="T12" fmla="*/ 667 w 1310"/>
              <a:gd name="T13" fmla="*/ 157 h 644"/>
              <a:gd name="T14" fmla="*/ 690 w 1310"/>
              <a:gd name="T15" fmla="*/ 150 h 644"/>
              <a:gd name="T16" fmla="*/ 769 w 1310"/>
              <a:gd name="T17" fmla="*/ 118 h 644"/>
              <a:gd name="T18" fmla="*/ 886 w 1310"/>
              <a:gd name="T19" fmla="*/ 79 h 644"/>
              <a:gd name="T20" fmla="*/ 1067 w 1310"/>
              <a:gd name="T21" fmla="*/ 48 h 644"/>
              <a:gd name="T22" fmla="*/ 1310 w 1310"/>
              <a:gd name="T23" fmla="*/ 0 h 6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10"/>
              <a:gd name="T37" fmla="*/ 0 h 644"/>
              <a:gd name="T38" fmla="*/ 1310 w 1310"/>
              <a:gd name="T39" fmla="*/ 644 h 6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10" h="644">
                <a:moveTo>
                  <a:pt x="0" y="644"/>
                </a:moveTo>
                <a:cubicBezTo>
                  <a:pt x="13" y="603"/>
                  <a:pt x="35" y="581"/>
                  <a:pt x="70" y="557"/>
                </a:cubicBezTo>
                <a:cubicBezTo>
                  <a:pt x="107" y="502"/>
                  <a:pt x="86" y="520"/>
                  <a:pt x="125" y="495"/>
                </a:cubicBezTo>
                <a:cubicBezTo>
                  <a:pt x="162" y="440"/>
                  <a:pt x="141" y="458"/>
                  <a:pt x="180" y="432"/>
                </a:cubicBezTo>
                <a:cubicBezTo>
                  <a:pt x="213" y="381"/>
                  <a:pt x="300" y="316"/>
                  <a:pt x="361" y="299"/>
                </a:cubicBezTo>
                <a:cubicBezTo>
                  <a:pt x="430" y="251"/>
                  <a:pt x="516" y="207"/>
                  <a:pt x="596" y="181"/>
                </a:cubicBezTo>
                <a:cubicBezTo>
                  <a:pt x="619" y="173"/>
                  <a:pt x="643" y="164"/>
                  <a:pt x="667" y="157"/>
                </a:cubicBezTo>
                <a:cubicBezTo>
                  <a:pt x="674" y="154"/>
                  <a:pt x="690" y="150"/>
                  <a:pt x="690" y="150"/>
                </a:cubicBezTo>
                <a:cubicBezTo>
                  <a:pt x="717" y="131"/>
                  <a:pt x="737" y="127"/>
                  <a:pt x="769" y="118"/>
                </a:cubicBezTo>
                <a:cubicBezTo>
                  <a:pt x="806" y="106"/>
                  <a:pt x="847" y="86"/>
                  <a:pt x="886" y="79"/>
                </a:cubicBezTo>
                <a:cubicBezTo>
                  <a:pt x="945" y="66"/>
                  <a:pt x="1008" y="62"/>
                  <a:pt x="1067" y="48"/>
                </a:cubicBezTo>
                <a:cubicBezTo>
                  <a:pt x="1128" y="33"/>
                  <a:pt x="1244" y="0"/>
                  <a:pt x="1310" y="0"/>
                </a:cubicBezTo>
              </a:path>
            </a:pathLst>
          </a:cu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36"/>
          <p:cNvSpPr txBox="1">
            <a:spLocks noChangeArrowheads="1"/>
          </p:cNvSpPr>
          <p:nvPr/>
        </p:nvSpPr>
        <p:spPr bwMode="auto">
          <a:xfrm>
            <a:off x="3429000" y="609600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1</a:t>
            </a:r>
            <a:r>
              <a:rPr lang="en-US" sz="2000" dirty="0" smtClean="0"/>
              <a:t>. </a:t>
            </a:r>
            <a:r>
              <a:rPr lang="en-US" sz="2000" dirty="0" smtClean="0"/>
              <a:t>Walk away from origin, speeding up</a:t>
            </a:r>
            <a:endParaRPr lang="en-US" sz="2000" dirty="0"/>
          </a:p>
        </p:txBody>
      </p:sp>
      <p:sp>
        <p:nvSpPr>
          <p:cNvPr id="14344" name="Text Box 38"/>
          <p:cNvSpPr txBox="1">
            <a:spLocks noChangeArrowheads="1"/>
          </p:cNvSpPr>
          <p:nvPr/>
        </p:nvSpPr>
        <p:spPr bwMode="auto">
          <a:xfrm>
            <a:off x="1066800" y="762000"/>
            <a:ext cx="1313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A.</a:t>
            </a:r>
            <a:endParaRPr lang="en-US" dirty="0"/>
          </a:p>
        </p:txBody>
      </p:sp>
      <p:sp>
        <p:nvSpPr>
          <p:cNvPr id="14345" name="Text Box 39"/>
          <p:cNvSpPr txBox="1">
            <a:spLocks noChangeArrowheads="1"/>
          </p:cNvSpPr>
          <p:nvPr/>
        </p:nvSpPr>
        <p:spPr bwMode="auto">
          <a:xfrm>
            <a:off x="1143000" y="3124200"/>
            <a:ext cx="1312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>
                <a:solidFill>
                  <a:srgbClr val="0718FF"/>
                </a:solidFill>
              </a:rPr>
              <a:t>B</a:t>
            </a:r>
            <a:r>
              <a:rPr lang="en-US" dirty="0" smtClean="0">
                <a:solidFill>
                  <a:srgbClr val="0718FF"/>
                </a:solidFill>
              </a:rPr>
              <a:t>.</a:t>
            </a:r>
            <a:endParaRPr lang="en-US" dirty="0"/>
          </a:p>
        </p:txBody>
      </p:sp>
      <p:sp>
        <p:nvSpPr>
          <p:cNvPr id="14346" name="Text Box 40"/>
          <p:cNvSpPr txBox="1">
            <a:spLocks noChangeArrowheads="1"/>
          </p:cNvSpPr>
          <p:nvPr/>
        </p:nvSpPr>
        <p:spPr bwMode="auto">
          <a:xfrm>
            <a:off x="7010400" y="3124200"/>
            <a:ext cx="1329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D.</a:t>
            </a:r>
            <a:endParaRPr lang="en-US" dirty="0"/>
          </a:p>
        </p:txBody>
      </p:sp>
      <p:sp>
        <p:nvSpPr>
          <p:cNvPr id="14347" name="Text Box 41"/>
          <p:cNvSpPr txBox="1">
            <a:spLocks noChangeArrowheads="1"/>
          </p:cNvSpPr>
          <p:nvPr/>
        </p:nvSpPr>
        <p:spPr bwMode="auto">
          <a:xfrm>
            <a:off x="7010400" y="762000"/>
            <a:ext cx="1312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>
                <a:solidFill>
                  <a:srgbClr val="0718FF"/>
                </a:solidFill>
              </a:rPr>
              <a:t>C</a:t>
            </a:r>
            <a:r>
              <a:rPr lang="en-US" dirty="0" smtClean="0">
                <a:solidFill>
                  <a:srgbClr val="0718FF"/>
                </a:solidFill>
              </a:rPr>
              <a:t>.</a:t>
            </a:r>
            <a:endParaRPr lang="en-US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429000" y="143256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smtClean="0"/>
              <a:t>Stand Still</a:t>
            </a:r>
            <a:endParaRPr lang="en-US" sz="2000" dirty="0"/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3429000" y="1947744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3</a:t>
            </a:r>
            <a:r>
              <a:rPr lang="en-US" sz="2000" dirty="0" smtClean="0"/>
              <a:t>. </a:t>
            </a:r>
            <a:r>
              <a:rPr lang="en-US" sz="2000" dirty="0" smtClean="0"/>
              <a:t>Walk away from origin, slowing down</a:t>
            </a:r>
            <a:endParaRPr lang="en-US" sz="2000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429000" y="2770704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4</a:t>
            </a:r>
            <a:r>
              <a:rPr lang="en-US" sz="2000" dirty="0" smtClean="0"/>
              <a:t>. </a:t>
            </a:r>
            <a:r>
              <a:rPr lang="en-US" sz="2000" dirty="0" smtClean="0"/>
              <a:t>Walk toward origin, speeding up</a:t>
            </a:r>
            <a:endParaRPr lang="en-US" sz="2000" dirty="0"/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429000" y="3593664"/>
            <a:ext cx="236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5</a:t>
            </a:r>
            <a:r>
              <a:rPr lang="en-US" sz="2000" dirty="0" smtClean="0"/>
              <a:t>. </a:t>
            </a:r>
            <a:r>
              <a:rPr lang="en-US" sz="2000" dirty="0" smtClean="0"/>
              <a:t>Walk away from origin, turn around and walk back</a:t>
            </a:r>
            <a:endParaRPr lang="en-US" sz="2000" dirty="0"/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429000" y="4724400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6</a:t>
            </a:r>
            <a:r>
              <a:rPr lang="en-US" sz="2000" dirty="0" smtClean="0"/>
              <a:t>. </a:t>
            </a:r>
            <a:r>
              <a:rPr lang="en-US" sz="2000" dirty="0" smtClean="0"/>
              <a:t>Walk toward origin, slowing down</a:t>
            </a:r>
            <a:endParaRPr lang="en-US" sz="2000" dirty="0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457200" y="579120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>
                <a:solidFill>
                  <a:srgbClr val="0718FF"/>
                </a:solidFill>
              </a:rPr>
              <a:t>A</a:t>
            </a:r>
            <a:r>
              <a:rPr lang="en-US" dirty="0" smtClean="0">
                <a:solidFill>
                  <a:srgbClr val="0718FF"/>
                </a:solidFill>
              </a:rPr>
              <a:t>____      </a:t>
            </a:r>
            <a:r>
              <a:rPr lang="en-US" dirty="0" smtClean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B____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C____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4____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002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338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12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010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6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You End Up Back Where You Started</a:t>
            </a:r>
            <a:br>
              <a:rPr lang="en-US" sz="2800">
                <a:latin typeface="Times" charset="0"/>
              </a:rPr>
            </a:br>
            <a:r>
              <a:rPr lang="en-US" sz="2800">
                <a:latin typeface="Times" charset="0"/>
              </a:rPr>
              <a:t>What Does the Graph Do Next? </a:t>
            </a:r>
            <a:endParaRPr lang="en-US">
              <a:latin typeface="Times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6108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286000" y="25908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886200" y="21336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886200" y="2133600"/>
            <a:ext cx="1524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5410200" y="2133600"/>
            <a:ext cx="0" cy="914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410200" y="30480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7010400" y="25908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7010400" y="2590800"/>
            <a:ext cx="6096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286000" y="50292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3810000" y="4267200"/>
            <a:ext cx="16002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5410200" y="4267200"/>
            <a:ext cx="16764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086600" y="5029200"/>
            <a:ext cx="5334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411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" charset="0"/>
              </a:rPr>
              <a:t>What is Average Speed </a:t>
            </a:r>
            <a:r>
              <a:rPr lang="en-US" sz="2800" u="sng" dirty="0">
                <a:latin typeface="Times" charset="0"/>
              </a:rPr>
              <a:t>While Moving</a:t>
            </a:r>
            <a:r>
              <a:rPr lang="en-US" sz="2800" dirty="0" smtClean="0">
                <a:latin typeface="Times" charset="0"/>
              </a:rPr>
              <a:t>?</a:t>
            </a:r>
            <a:endParaRPr lang="en-US" sz="2800" dirty="0">
              <a:latin typeface="Times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6108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286000" y="25908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3886200" y="21336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886200" y="2133600"/>
            <a:ext cx="1524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5410200" y="2133600"/>
            <a:ext cx="0" cy="914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410200" y="30480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7010400" y="25908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7010400" y="2590800"/>
            <a:ext cx="6096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286000" y="50292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3810000" y="4267200"/>
            <a:ext cx="16002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5410200" y="4267200"/>
            <a:ext cx="16764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7010400" y="5029200"/>
            <a:ext cx="5334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85533"/>
              </p:ext>
            </p:extLst>
          </p:nvPr>
        </p:nvGraphicFramePr>
        <p:xfrm>
          <a:off x="2362200" y="2819400"/>
          <a:ext cx="4114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Equation" r:id="rId5" imgW="2044700" imgH="368300" progId="Equation.3">
                  <p:embed/>
                </p:oleObj>
              </mc:Choice>
              <mc:Fallback>
                <p:oleObj name="Equation" r:id="rId5" imgW="2044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41148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362200" y="3733800"/>
          <a:ext cx="3200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7" imgW="1435100" imgH="368300" progId="Equation.3">
                  <p:embed/>
                </p:oleObj>
              </mc:Choice>
              <mc:Fallback>
                <p:oleObj name="Equation" r:id="rId7" imgW="1435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33800"/>
                        <a:ext cx="32004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838200" y="609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" charset="0"/>
              </a:rPr>
              <a:t>What is the Average Velocity </a:t>
            </a:r>
            <a:r>
              <a:rPr lang="en-US" sz="2800" u="sng" dirty="0" smtClean="0">
                <a:latin typeface="Times" charset="0"/>
              </a:rPr>
              <a:t>While Moving</a:t>
            </a:r>
            <a:r>
              <a:rPr lang="en-US" sz="2800" dirty="0" smtClean="0">
                <a:latin typeface="Times" charset="0"/>
              </a:rPr>
              <a:t>?</a:t>
            </a:r>
            <a:endParaRPr lang="en-US" sz="28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" charset="0"/>
              </a:rPr>
              <a:t>Area </a:t>
            </a:r>
            <a:r>
              <a:rPr lang="ja-JP" altLang="en-US" sz="2800" dirty="0">
                <a:latin typeface="Times" charset="0"/>
              </a:rPr>
              <a:t>“</a:t>
            </a:r>
            <a:r>
              <a:rPr lang="en-US" sz="2800" dirty="0">
                <a:latin typeface="Times" charset="0"/>
              </a:rPr>
              <a:t>Under</a:t>
            </a:r>
            <a:r>
              <a:rPr lang="ja-JP" altLang="en-US" sz="2800" dirty="0">
                <a:latin typeface="Times" charset="0"/>
              </a:rPr>
              <a:t>”</a:t>
            </a:r>
            <a:r>
              <a:rPr lang="en-US" sz="2800" dirty="0">
                <a:latin typeface="Times" charset="0"/>
              </a:rPr>
              <a:t> a Velocity Graph is Displacement</a:t>
            </a:r>
            <a:endParaRPr lang="en-US" dirty="0">
              <a:latin typeface="Times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6108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286000" y="25908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3886200" y="21336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886200" y="2133600"/>
            <a:ext cx="1524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5410200" y="2133600"/>
            <a:ext cx="0" cy="914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410200" y="30480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7010400" y="25908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7010400" y="2590800"/>
            <a:ext cx="6096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286000" y="50292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3810000" y="4267200"/>
            <a:ext cx="16002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410200" y="4267200"/>
            <a:ext cx="16764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7010400" y="5029200"/>
            <a:ext cx="5334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5" descr="Wide upward diagonal"/>
          <p:cNvSpPr>
            <a:spLocks noChangeArrowheads="1"/>
          </p:cNvSpPr>
          <p:nvPr/>
        </p:nvSpPr>
        <p:spPr bwMode="auto">
          <a:xfrm>
            <a:off x="3886200" y="2133600"/>
            <a:ext cx="1524000" cy="4572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Rectangle 16" descr="Wide upward diagonal"/>
          <p:cNvSpPr>
            <a:spLocks noChangeArrowheads="1"/>
          </p:cNvSpPr>
          <p:nvPr/>
        </p:nvSpPr>
        <p:spPr bwMode="auto">
          <a:xfrm>
            <a:off x="5410200" y="2590800"/>
            <a:ext cx="1600200" cy="4572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5410200" y="1752600"/>
            <a:ext cx="233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0.5 m/s </a:t>
            </a:r>
            <a:r>
              <a:rPr lang="en-US" sz="2000" dirty="0">
                <a:sym typeface="Symbol" charset="0"/>
              </a:rPr>
              <a:t></a:t>
            </a:r>
            <a:r>
              <a:rPr lang="en-US" sz="2000" dirty="0"/>
              <a:t> 3 s = 1.5 m</a:t>
            </a:r>
            <a:endParaRPr lang="en-US" dirty="0"/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2438400" y="2906713"/>
            <a:ext cx="2506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-0.5 m/s </a:t>
            </a:r>
            <a:r>
              <a:rPr lang="en-US" sz="2000" dirty="0">
                <a:sym typeface="Symbol" charset="0"/>
              </a:rPr>
              <a:t></a:t>
            </a:r>
            <a:r>
              <a:rPr lang="en-US" sz="2000" dirty="0"/>
              <a:t> 3 s = -1.5 m</a:t>
            </a:r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 flipV="1">
            <a:off x="5181600" y="2057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 flipV="1">
            <a:off x="5029200" y="2895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H="1">
            <a:off x="3124200" y="4267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>
            <a:off x="3733800" y="4267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2895600" y="4495800"/>
            <a:ext cx="906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+1.5 m</a:t>
            </a:r>
            <a:endParaRPr lang="en-US" dirty="0"/>
          </a:p>
        </p:txBody>
      </p:sp>
      <p:sp>
        <p:nvSpPr>
          <p:cNvPr id="47128" name="Line 26"/>
          <p:cNvSpPr>
            <a:spLocks noChangeShapeType="1"/>
          </p:cNvSpPr>
          <p:nvPr/>
        </p:nvSpPr>
        <p:spPr bwMode="auto">
          <a:xfrm>
            <a:off x="5562600" y="4267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>
            <a:off x="7162800" y="4267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6248400" y="434340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-1.5 m</a:t>
            </a:r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" charset="0"/>
              </a:rPr>
              <a:t>More Correctly, It is the Area Between the line and the X axis</a:t>
            </a:r>
            <a:endParaRPr lang="en-US" dirty="0"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3124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below X axis is negative </a:t>
            </a:r>
            <a:r>
              <a:rPr lang="en-US" dirty="0"/>
              <a:t>d</a:t>
            </a:r>
            <a:r>
              <a:rPr lang="en-US" dirty="0" smtClean="0"/>
              <a:t>isplacement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nimBg="1"/>
      <p:bldP spid="47120" grpId="0" animBg="1"/>
      <p:bldP spid="47121" grpId="0"/>
      <p:bldP spid="47122" grpId="0"/>
      <p:bldP spid="47123" grpId="0" animBg="1"/>
      <p:bldP spid="47124" grpId="0" animBg="1"/>
      <p:bldP spid="47125" grpId="0" animBg="1"/>
      <p:bldP spid="47126" grpId="0" animBg="1"/>
      <p:bldP spid="47127" grpId="0"/>
      <p:bldP spid="47128" grpId="0" animBg="1"/>
      <p:bldP spid="47129" grpId="0" animBg="1"/>
      <p:bldP spid="47130" grpId="0"/>
      <p:bldP spid="2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Area </a:t>
            </a:r>
            <a:r>
              <a:rPr lang="ja-JP" altLang="en-US" sz="2800">
                <a:latin typeface="Times" charset="0"/>
              </a:rPr>
              <a:t>“</a:t>
            </a:r>
            <a:r>
              <a:rPr lang="en-US" sz="2800">
                <a:latin typeface="Times" charset="0"/>
              </a:rPr>
              <a:t>Under</a:t>
            </a:r>
            <a:r>
              <a:rPr lang="ja-JP" altLang="en-US" sz="2800">
                <a:latin typeface="Times" charset="0"/>
              </a:rPr>
              <a:t>”</a:t>
            </a:r>
            <a:r>
              <a:rPr lang="en-US" sz="2800">
                <a:latin typeface="Times" charset="0"/>
              </a:rPr>
              <a:t> a Velocity Graph is Displacement,</a:t>
            </a:r>
            <a:br>
              <a:rPr lang="en-US" sz="2800">
                <a:latin typeface="Times" charset="0"/>
              </a:rPr>
            </a:br>
            <a:r>
              <a:rPr lang="en-US" sz="2800">
                <a:latin typeface="Times" charset="0"/>
              </a:rPr>
              <a:t>even when Velocity Line has a Slope</a:t>
            </a:r>
            <a:endParaRPr lang="en-US">
              <a:latin typeface="Times" charset="0"/>
            </a:endParaRPr>
          </a:p>
        </p:txBody>
      </p:sp>
      <p:pic>
        <p:nvPicPr>
          <p:cNvPr id="4915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086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28"/>
          <p:cNvSpPr>
            <a:spLocks noChangeShapeType="1"/>
          </p:cNvSpPr>
          <p:nvPr/>
        </p:nvSpPr>
        <p:spPr bwMode="auto">
          <a:xfrm flipV="1">
            <a:off x="1752600" y="1981200"/>
            <a:ext cx="2438400" cy="533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29"/>
          <p:cNvSpPr>
            <a:spLocks noChangeShapeType="1"/>
          </p:cNvSpPr>
          <p:nvPr/>
        </p:nvSpPr>
        <p:spPr bwMode="auto">
          <a:xfrm>
            <a:off x="4191000" y="1981200"/>
            <a:ext cx="24384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30"/>
          <p:cNvSpPr>
            <a:spLocks noChangeShapeType="1"/>
          </p:cNvSpPr>
          <p:nvPr/>
        </p:nvSpPr>
        <p:spPr bwMode="auto">
          <a:xfrm>
            <a:off x="6629400" y="1981200"/>
            <a:ext cx="1295400" cy="533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086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6" descr="Wide upward diagonal"/>
          <p:cNvSpPr>
            <a:spLocks noChangeArrowheads="1"/>
          </p:cNvSpPr>
          <p:nvPr/>
        </p:nvSpPr>
        <p:spPr bwMode="auto">
          <a:xfrm>
            <a:off x="4191000" y="1981200"/>
            <a:ext cx="2514600" cy="533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" charset="0"/>
              </a:rPr>
              <a:t>Area </a:t>
            </a:r>
            <a:r>
              <a:rPr lang="ja-JP" altLang="en-US" sz="2800" dirty="0">
                <a:latin typeface="Times" charset="0"/>
              </a:rPr>
              <a:t>“</a:t>
            </a:r>
            <a:r>
              <a:rPr lang="en-US" sz="2800" dirty="0">
                <a:latin typeface="Times" charset="0"/>
              </a:rPr>
              <a:t>Under</a:t>
            </a:r>
            <a:r>
              <a:rPr lang="ja-JP" altLang="en-US" sz="2800" dirty="0">
                <a:latin typeface="Times" charset="0"/>
              </a:rPr>
              <a:t>”</a:t>
            </a:r>
            <a:r>
              <a:rPr lang="en-US" sz="2800" dirty="0">
                <a:latin typeface="Times" charset="0"/>
              </a:rPr>
              <a:t> a Velocity Graph is Displacement,</a:t>
            </a:r>
            <a:br>
              <a:rPr lang="en-US" sz="2800" dirty="0">
                <a:latin typeface="Times" charset="0"/>
              </a:rPr>
            </a:br>
            <a:r>
              <a:rPr lang="en-US" sz="2800" dirty="0">
                <a:latin typeface="Times" charset="0"/>
              </a:rPr>
              <a:t>even when </a:t>
            </a:r>
            <a:r>
              <a:rPr lang="en-US" sz="2800" dirty="0" smtClean="0">
                <a:latin typeface="Times" charset="0"/>
              </a:rPr>
              <a:t>the Velocity </a:t>
            </a:r>
            <a:r>
              <a:rPr lang="en-US" sz="2800" dirty="0">
                <a:latin typeface="Times" charset="0"/>
              </a:rPr>
              <a:t>Line has a </a:t>
            </a:r>
            <a:r>
              <a:rPr lang="en-US" sz="2800" dirty="0" smtClean="0">
                <a:latin typeface="Times" charset="0"/>
              </a:rPr>
              <a:t>non-zero Slope</a:t>
            </a:r>
            <a:endParaRPr lang="en-US" dirty="0">
              <a:latin typeface="Times" charset="0"/>
            </a:endParaRPr>
          </a:p>
        </p:txBody>
      </p:sp>
      <p:sp>
        <p:nvSpPr>
          <p:cNvPr id="51205" name="Line 4"/>
          <p:cNvSpPr>
            <a:spLocks noChangeShapeType="1"/>
          </p:cNvSpPr>
          <p:nvPr/>
        </p:nvSpPr>
        <p:spPr bwMode="auto">
          <a:xfrm flipV="1">
            <a:off x="1752600" y="1981200"/>
            <a:ext cx="2438400" cy="533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>
            <a:off x="4191000" y="1981200"/>
            <a:ext cx="24384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6"/>
          <p:cNvSpPr>
            <a:spLocks noChangeShapeType="1"/>
          </p:cNvSpPr>
          <p:nvPr/>
        </p:nvSpPr>
        <p:spPr bwMode="auto">
          <a:xfrm>
            <a:off x="6629400" y="1981200"/>
            <a:ext cx="1295400" cy="533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7" descr="Wide downward diagonal"/>
          <p:cNvSpPr>
            <a:spLocks noChangeArrowheads="1"/>
          </p:cNvSpPr>
          <p:nvPr/>
        </p:nvSpPr>
        <p:spPr bwMode="auto">
          <a:xfrm flipH="1">
            <a:off x="1752600" y="1981200"/>
            <a:ext cx="2438400" cy="533400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2133600" y="2971800"/>
            <a:ext cx="3993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Area = 1/2 </a:t>
            </a:r>
            <a:r>
              <a:rPr lang="en-US" sz="2000" dirty="0">
                <a:sym typeface="Symbol" charset="0"/>
              </a:rPr>
              <a:t></a:t>
            </a:r>
            <a:r>
              <a:rPr lang="en-US" dirty="0"/>
              <a:t> 4s </a:t>
            </a:r>
            <a:r>
              <a:rPr lang="en-US" sz="2000" dirty="0">
                <a:sym typeface="Symbol" charset="0"/>
              </a:rPr>
              <a:t></a:t>
            </a:r>
            <a:r>
              <a:rPr lang="en-US" dirty="0"/>
              <a:t> </a:t>
            </a:r>
            <a:r>
              <a:rPr lang="en-US" dirty="0" smtClean="0"/>
              <a:t>0.5 </a:t>
            </a:r>
            <a:r>
              <a:rPr lang="en-US" dirty="0"/>
              <a:t>m/s = 1m</a:t>
            </a:r>
          </a:p>
        </p:txBody>
      </p:sp>
      <p:sp>
        <p:nvSpPr>
          <p:cNvPr id="51210" name="Line 9"/>
          <p:cNvSpPr>
            <a:spLocks noChangeShapeType="1"/>
          </p:cNvSpPr>
          <p:nvPr/>
        </p:nvSpPr>
        <p:spPr bwMode="auto">
          <a:xfrm flipH="1">
            <a:off x="2590800" y="2362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2514600" y="3657600"/>
            <a:ext cx="4301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Area = 1/2 </a:t>
            </a:r>
            <a:r>
              <a:rPr lang="en-US" sz="2000" dirty="0">
                <a:sym typeface="Symbol" charset="0"/>
              </a:rPr>
              <a:t></a:t>
            </a:r>
            <a:r>
              <a:rPr lang="en-US" dirty="0"/>
              <a:t> 2s </a:t>
            </a:r>
            <a:r>
              <a:rPr lang="en-US" sz="2000" dirty="0">
                <a:sym typeface="Symbol" charset="0"/>
              </a:rPr>
              <a:t></a:t>
            </a:r>
            <a:r>
              <a:rPr lang="en-US" dirty="0"/>
              <a:t> </a:t>
            </a:r>
            <a:r>
              <a:rPr lang="en-US" dirty="0" smtClean="0"/>
              <a:t>0.5 </a:t>
            </a:r>
            <a:r>
              <a:rPr lang="en-US" dirty="0"/>
              <a:t>m/s = 0.5 m</a:t>
            </a:r>
          </a:p>
        </p:txBody>
      </p:sp>
      <p:sp>
        <p:nvSpPr>
          <p:cNvPr id="51212" name="AutoShape 13" descr="Wide downward diagonal"/>
          <p:cNvSpPr>
            <a:spLocks noChangeArrowheads="1"/>
          </p:cNvSpPr>
          <p:nvPr/>
        </p:nvSpPr>
        <p:spPr bwMode="auto">
          <a:xfrm>
            <a:off x="6705600" y="2057400"/>
            <a:ext cx="1219200" cy="457200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4"/>
          <p:cNvSpPr>
            <a:spLocks noChangeShapeType="1"/>
          </p:cNvSpPr>
          <p:nvPr/>
        </p:nvSpPr>
        <p:spPr bwMode="auto">
          <a:xfrm flipH="1">
            <a:off x="6248400" y="24384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Text Box 15"/>
          <p:cNvSpPr txBox="1">
            <a:spLocks noChangeArrowheads="1"/>
          </p:cNvSpPr>
          <p:nvPr/>
        </p:nvSpPr>
        <p:spPr bwMode="auto">
          <a:xfrm>
            <a:off x="4114800" y="20574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Area = 4s </a:t>
            </a:r>
            <a:r>
              <a:rPr lang="en-US" sz="2000" dirty="0">
                <a:sym typeface="Symbol" charset="0"/>
              </a:rPr>
              <a:t></a:t>
            </a:r>
            <a:r>
              <a:rPr lang="en-US" sz="2000" dirty="0"/>
              <a:t> .5 m/s = 2 m</a:t>
            </a:r>
            <a:endParaRPr lang="en-US" sz="1800" dirty="0"/>
          </a:p>
        </p:txBody>
      </p:sp>
      <p:sp>
        <p:nvSpPr>
          <p:cNvPr id="51215" name="Freeform 19"/>
          <p:cNvSpPr>
            <a:spLocks/>
          </p:cNvSpPr>
          <p:nvPr/>
        </p:nvSpPr>
        <p:spPr bwMode="auto">
          <a:xfrm>
            <a:off x="1752600" y="5289550"/>
            <a:ext cx="2441575" cy="523875"/>
          </a:xfrm>
          <a:custGeom>
            <a:avLst/>
            <a:gdLst>
              <a:gd name="T0" fmla="*/ 0 w 1538"/>
              <a:gd name="T1" fmla="*/ 330 h 330"/>
              <a:gd name="T2" fmla="*/ 24 w 1538"/>
              <a:gd name="T3" fmla="*/ 314 h 330"/>
              <a:gd name="T4" fmla="*/ 71 w 1538"/>
              <a:gd name="T5" fmla="*/ 330 h 330"/>
              <a:gd name="T6" fmla="*/ 440 w 1538"/>
              <a:gd name="T7" fmla="*/ 291 h 330"/>
              <a:gd name="T8" fmla="*/ 518 w 1538"/>
              <a:gd name="T9" fmla="*/ 283 h 330"/>
              <a:gd name="T10" fmla="*/ 589 w 1538"/>
              <a:gd name="T11" fmla="*/ 259 h 330"/>
              <a:gd name="T12" fmla="*/ 785 w 1538"/>
              <a:gd name="T13" fmla="*/ 236 h 330"/>
              <a:gd name="T14" fmla="*/ 1146 w 1538"/>
              <a:gd name="T15" fmla="*/ 165 h 330"/>
              <a:gd name="T16" fmla="*/ 1444 w 1538"/>
              <a:gd name="T17" fmla="*/ 63 h 330"/>
              <a:gd name="T18" fmla="*/ 1538 w 1538"/>
              <a:gd name="T19" fmla="*/ 0 h 3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38"/>
              <a:gd name="T31" fmla="*/ 0 h 330"/>
              <a:gd name="T32" fmla="*/ 1538 w 1538"/>
              <a:gd name="T33" fmla="*/ 330 h 3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38" h="330">
                <a:moveTo>
                  <a:pt x="0" y="330"/>
                </a:moveTo>
                <a:cubicBezTo>
                  <a:pt x="8" y="324"/>
                  <a:pt x="14" y="314"/>
                  <a:pt x="24" y="314"/>
                </a:cubicBezTo>
                <a:cubicBezTo>
                  <a:pt x="40" y="314"/>
                  <a:pt x="71" y="330"/>
                  <a:pt x="71" y="330"/>
                </a:cubicBezTo>
                <a:cubicBezTo>
                  <a:pt x="198" y="311"/>
                  <a:pt x="308" y="296"/>
                  <a:pt x="440" y="291"/>
                </a:cubicBezTo>
                <a:cubicBezTo>
                  <a:pt x="466" y="288"/>
                  <a:pt x="492" y="287"/>
                  <a:pt x="518" y="283"/>
                </a:cubicBezTo>
                <a:cubicBezTo>
                  <a:pt x="542" y="278"/>
                  <a:pt x="564" y="262"/>
                  <a:pt x="589" y="259"/>
                </a:cubicBezTo>
                <a:cubicBezTo>
                  <a:pt x="656" y="250"/>
                  <a:pt x="716" y="241"/>
                  <a:pt x="785" y="236"/>
                </a:cubicBezTo>
                <a:cubicBezTo>
                  <a:pt x="904" y="205"/>
                  <a:pt x="1022" y="176"/>
                  <a:pt x="1146" y="165"/>
                </a:cubicBezTo>
                <a:cubicBezTo>
                  <a:pt x="1249" y="138"/>
                  <a:pt x="1344" y="96"/>
                  <a:pt x="1444" y="63"/>
                </a:cubicBezTo>
                <a:cubicBezTo>
                  <a:pt x="1471" y="53"/>
                  <a:pt x="1538" y="28"/>
                  <a:pt x="1538" y="0"/>
                </a:cubicBezTo>
              </a:path>
            </a:pathLst>
          </a:cu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2"/>
          <p:cNvSpPr>
            <a:spLocks noChangeShapeType="1"/>
          </p:cNvSpPr>
          <p:nvPr/>
        </p:nvSpPr>
        <p:spPr bwMode="auto">
          <a:xfrm flipV="1">
            <a:off x="4151313" y="4191000"/>
            <a:ext cx="2438400" cy="1143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Freeform 27"/>
          <p:cNvSpPr>
            <a:spLocks/>
          </p:cNvSpPr>
          <p:nvPr/>
        </p:nvSpPr>
        <p:spPr bwMode="auto">
          <a:xfrm>
            <a:off x="6573838" y="3884613"/>
            <a:ext cx="1366837" cy="323850"/>
          </a:xfrm>
          <a:custGeom>
            <a:avLst/>
            <a:gdLst>
              <a:gd name="T0" fmla="*/ 0 w 861"/>
              <a:gd name="T1" fmla="*/ 204 h 204"/>
              <a:gd name="T2" fmla="*/ 94 w 861"/>
              <a:gd name="T3" fmla="*/ 149 h 204"/>
              <a:gd name="T4" fmla="*/ 141 w 861"/>
              <a:gd name="T5" fmla="*/ 134 h 204"/>
              <a:gd name="T6" fmla="*/ 510 w 861"/>
              <a:gd name="T7" fmla="*/ 32 h 204"/>
              <a:gd name="T8" fmla="*/ 777 w 861"/>
              <a:gd name="T9" fmla="*/ 0 h 204"/>
              <a:gd name="T10" fmla="*/ 832 w 861"/>
              <a:gd name="T11" fmla="*/ 8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1"/>
              <a:gd name="T19" fmla="*/ 0 h 204"/>
              <a:gd name="T20" fmla="*/ 861 w 861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1" h="204">
                <a:moveTo>
                  <a:pt x="0" y="204"/>
                </a:moveTo>
                <a:cubicBezTo>
                  <a:pt x="35" y="192"/>
                  <a:pt x="60" y="159"/>
                  <a:pt x="94" y="149"/>
                </a:cubicBezTo>
                <a:cubicBezTo>
                  <a:pt x="109" y="144"/>
                  <a:pt x="141" y="134"/>
                  <a:pt x="141" y="134"/>
                </a:cubicBezTo>
                <a:cubicBezTo>
                  <a:pt x="249" y="61"/>
                  <a:pt x="383" y="48"/>
                  <a:pt x="510" y="32"/>
                </a:cubicBezTo>
                <a:cubicBezTo>
                  <a:pt x="600" y="20"/>
                  <a:pt x="686" y="6"/>
                  <a:pt x="777" y="0"/>
                </a:cubicBezTo>
                <a:cubicBezTo>
                  <a:pt x="842" y="8"/>
                  <a:pt x="861" y="8"/>
                  <a:pt x="832" y="8"/>
                </a:cubicBezTo>
              </a:path>
            </a:pathLst>
          </a:cu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2244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Increasing Slope</a:t>
            </a:r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343400" y="4648200"/>
            <a:ext cx="2057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Constant Slope</a:t>
            </a:r>
            <a:endParaRPr lang="en-US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778370" y="4038600"/>
            <a:ext cx="2346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Decreasing Slope</a:t>
            </a:r>
            <a:endParaRPr lang="en-US" dirty="0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2514600" y="5334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7086600" y="3962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8" grpId="0" animBg="1"/>
      <p:bldP spid="51209" grpId="0"/>
      <p:bldP spid="51210" grpId="0" animBg="1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18" grpId="1"/>
      <p:bldP spid="19" grpId="0"/>
      <p:bldP spid="20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086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3" descr="Wide upward diagonal"/>
          <p:cNvSpPr>
            <a:spLocks noChangeArrowheads="1"/>
          </p:cNvSpPr>
          <p:nvPr/>
        </p:nvSpPr>
        <p:spPr bwMode="auto">
          <a:xfrm>
            <a:off x="4191000" y="2133600"/>
            <a:ext cx="2514600" cy="533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4"/>
          <p:cNvSpPr>
            <a:spLocks noGrp="1" noChangeArrowheads="1"/>
          </p:cNvSpPr>
          <p:nvPr>
            <p:ph type="title"/>
          </p:nvPr>
        </p:nvSpPr>
        <p:spPr>
          <a:xfrm>
            <a:off x="27398" y="0"/>
            <a:ext cx="8915400" cy="5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" charset="0"/>
              </a:rPr>
              <a:t>Also, </a:t>
            </a:r>
            <a:r>
              <a:rPr lang="en-US" sz="2800" dirty="0">
                <a:latin typeface="Times" charset="0"/>
              </a:rPr>
              <a:t>Displacement is the Average Velocity times the Time</a:t>
            </a:r>
            <a:endParaRPr lang="en-US" dirty="0">
              <a:latin typeface="Times" charset="0"/>
            </a:endParaRPr>
          </a:p>
        </p:txBody>
      </p:sp>
      <p:sp>
        <p:nvSpPr>
          <p:cNvPr id="53257" name="Line 5"/>
          <p:cNvSpPr>
            <a:spLocks noChangeShapeType="1"/>
          </p:cNvSpPr>
          <p:nvPr/>
        </p:nvSpPr>
        <p:spPr bwMode="auto">
          <a:xfrm flipV="1">
            <a:off x="1752600" y="2133600"/>
            <a:ext cx="2438400" cy="533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6"/>
          <p:cNvSpPr>
            <a:spLocks noChangeShapeType="1"/>
          </p:cNvSpPr>
          <p:nvPr/>
        </p:nvSpPr>
        <p:spPr bwMode="auto">
          <a:xfrm>
            <a:off x="4191000" y="2133600"/>
            <a:ext cx="24384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7"/>
          <p:cNvSpPr>
            <a:spLocks noChangeShapeType="1"/>
          </p:cNvSpPr>
          <p:nvPr/>
        </p:nvSpPr>
        <p:spPr bwMode="auto">
          <a:xfrm>
            <a:off x="6629400" y="2133600"/>
            <a:ext cx="1295400" cy="533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AutoShape 8" descr="Wide downward diagonal"/>
          <p:cNvSpPr>
            <a:spLocks noChangeArrowheads="1"/>
          </p:cNvSpPr>
          <p:nvPr/>
        </p:nvSpPr>
        <p:spPr bwMode="auto">
          <a:xfrm flipH="1">
            <a:off x="1752600" y="2133600"/>
            <a:ext cx="2438400" cy="533400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0"/>
          <p:cNvSpPr>
            <a:spLocks noChangeShapeType="1"/>
          </p:cNvSpPr>
          <p:nvPr/>
        </p:nvSpPr>
        <p:spPr bwMode="auto">
          <a:xfrm flipH="1">
            <a:off x="2590800" y="2514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AutoShape 12" descr="Wide downward diagonal"/>
          <p:cNvSpPr>
            <a:spLocks noChangeArrowheads="1"/>
          </p:cNvSpPr>
          <p:nvPr/>
        </p:nvSpPr>
        <p:spPr bwMode="auto">
          <a:xfrm>
            <a:off x="6705600" y="2209800"/>
            <a:ext cx="1219200" cy="457200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3"/>
          <p:cNvSpPr>
            <a:spLocks noChangeShapeType="1"/>
          </p:cNvSpPr>
          <p:nvPr/>
        </p:nvSpPr>
        <p:spPr bwMode="auto">
          <a:xfrm flipH="1">
            <a:off x="6248400" y="25908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Freeform 15"/>
          <p:cNvSpPr>
            <a:spLocks/>
          </p:cNvSpPr>
          <p:nvPr/>
        </p:nvSpPr>
        <p:spPr bwMode="auto">
          <a:xfrm>
            <a:off x="1752600" y="5441950"/>
            <a:ext cx="2441575" cy="523875"/>
          </a:xfrm>
          <a:custGeom>
            <a:avLst/>
            <a:gdLst>
              <a:gd name="T0" fmla="*/ 0 w 1538"/>
              <a:gd name="T1" fmla="*/ 330 h 330"/>
              <a:gd name="T2" fmla="*/ 24 w 1538"/>
              <a:gd name="T3" fmla="*/ 314 h 330"/>
              <a:gd name="T4" fmla="*/ 71 w 1538"/>
              <a:gd name="T5" fmla="*/ 330 h 330"/>
              <a:gd name="T6" fmla="*/ 440 w 1538"/>
              <a:gd name="T7" fmla="*/ 291 h 330"/>
              <a:gd name="T8" fmla="*/ 518 w 1538"/>
              <a:gd name="T9" fmla="*/ 283 h 330"/>
              <a:gd name="T10" fmla="*/ 589 w 1538"/>
              <a:gd name="T11" fmla="*/ 259 h 330"/>
              <a:gd name="T12" fmla="*/ 785 w 1538"/>
              <a:gd name="T13" fmla="*/ 236 h 330"/>
              <a:gd name="T14" fmla="*/ 1146 w 1538"/>
              <a:gd name="T15" fmla="*/ 165 h 330"/>
              <a:gd name="T16" fmla="*/ 1444 w 1538"/>
              <a:gd name="T17" fmla="*/ 63 h 330"/>
              <a:gd name="T18" fmla="*/ 1538 w 1538"/>
              <a:gd name="T19" fmla="*/ 0 h 3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38"/>
              <a:gd name="T31" fmla="*/ 0 h 330"/>
              <a:gd name="T32" fmla="*/ 1538 w 1538"/>
              <a:gd name="T33" fmla="*/ 330 h 3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38" h="330">
                <a:moveTo>
                  <a:pt x="0" y="330"/>
                </a:moveTo>
                <a:cubicBezTo>
                  <a:pt x="8" y="324"/>
                  <a:pt x="14" y="314"/>
                  <a:pt x="24" y="314"/>
                </a:cubicBezTo>
                <a:cubicBezTo>
                  <a:pt x="40" y="314"/>
                  <a:pt x="71" y="330"/>
                  <a:pt x="71" y="330"/>
                </a:cubicBezTo>
                <a:cubicBezTo>
                  <a:pt x="198" y="311"/>
                  <a:pt x="308" y="296"/>
                  <a:pt x="440" y="291"/>
                </a:cubicBezTo>
                <a:cubicBezTo>
                  <a:pt x="466" y="288"/>
                  <a:pt x="492" y="287"/>
                  <a:pt x="518" y="283"/>
                </a:cubicBezTo>
                <a:cubicBezTo>
                  <a:pt x="542" y="278"/>
                  <a:pt x="564" y="262"/>
                  <a:pt x="589" y="259"/>
                </a:cubicBezTo>
                <a:cubicBezTo>
                  <a:pt x="656" y="250"/>
                  <a:pt x="716" y="241"/>
                  <a:pt x="785" y="236"/>
                </a:cubicBezTo>
                <a:cubicBezTo>
                  <a:pt x="904" y="205"/>
                  <a:pt x="1022" y="176"/>
                  <a:pt x="1146" y="165"/>
                </a:cubicBezTo>
                <a:cubicBezTo>
                  <a:pt x="1249" y="138"/>
                  <a:pt x="1344" y="96"/>
                  <a:pt x="1444" y="63"/>
                </a:cubicBezTo>
                <a:cubicBezTo>
                  <a:pt x="1471" y="53"/>
                  <a:pt x="1538" y="28"/>
                  <a:pt x="1538" y="0"/>
                </a:cubicBezTo>
              </a:path>
            </a:pathLst>
          </a:cu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6"/>
          <p:cNvSpPr>
            <a:spLocks noChangeShapeType="1"/>
          </p:cNvSpPr>
          <p:nvPr/>
        </p:nvSpPr>
        <p:spPr bwMode="auto">
          <a:xfrm flipV="1">
            <a:off x="4151313" y="4343400"/>
            <a:ext cx="2438400" cy="1143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Freeform 17"/>
          <p:cNvSpPr>
            <a:spLocks/>
          </p:cNvSpPr>
          <p:nvPr/>
        </p:nvSpPr>
        <p:spPr bwMode="auto">
          <a:xfrm>
            <a:off x="6573838" y="4037013"/>
            <a:ext cx="1366837" cy="323850"/>
          </a:xfrm>
          <a:custGeom>
            <a:avLst/>
            <a:gdLst>
              <a:gd name="T0" fmla="*/ 0 w 861"/>
              <a:gd name="T1" fmla="*/ 204 h 204"/>
              <a:gd name="T2" fmla="*/ 94 w 861"/>
              <a:gd name="T3" fmla="*/ 149 h 204"/>
              <a:gd name="T4" fmla="*/ 141 w 861"/>
              <a:gd name="T5" fmla="*/ 134 h 204"/>
              <a:gd name="T6" fmla="*/ 510 w 861"/>
              <a:gd name="T7" fmla="*/ 32 h 204"/>
              <a:gd name="T8" fmla="*/ 777 w 861"/>
              <a:gd name="T9" fmla="*/ 0 h 204"/>
              <a:gd name="T10" fmla="*/ 832 w 861"/>
              <a:gd name="T11" fmla="*/ 8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1"/>
              <a:gd name="T19" fmla="*/ 0 h 204"/>
              <a:gd name="T20" fmla="*/ 861 w 861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1" h="204">
                <a:moveTo>
                  <a:pt x="0" y="204"/>
                </a:moveTo>
                <a:cubicBezTo>
                  <a:pt x="35" y="192"/>
                  <a:pt x="60" y="159"/>
                  <a:pt x="94" y="149"/>
                </a:cubicBezTo>
                <a:cubicBezTo>
                  <a:pt x="109" y="144"/>
                  <a:pt x="141" y="134"/>
                  <a:pt x="141" y="134"/>
                </a:cubicBezTo>
                <a:cubicBezTo>
                  <a:pt x="249" y="61"/>
                  <a:pt x="383" y="48"/>
                  <a:pt x="510" y="32"/>
                </a:cubicBezTo>
                <a:cubicBezTo>
                  <a:pt x="600" y="20"/>
                  <a:pt x="686" y="6"/>
                  <a:pt x="777" y="0"/>
                </a:cubicBezTo>
                <a:cubicBezTo>
                  <a:pt x="842" y="8"/>
                  <a:pt x="861" y="8"/>
                  <a:pt x="832" y="8"/>
                </a:cubicBezTo>
              </a:path>
            </a:pathLst>
          </a:cu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Text Box 18"/>
          <p:cNvSpPr txBox="1">
            <a:spLocks noChangeArrowheads="1"/>
          </p:cNvSpPr>
          <p:nvPr/>
        </p:nvSpPr>
        <p:spPr bwMode="auto">
          <a:xfrm>
            <a:off x="1279525" y="669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467498"/>
              </p:ext>
            </p:extLst>
          </p:nvPr>
        </p:nvGraphicFramePr>
        <p:xfrm>
          <a:off x="76200" y="609600"/>
          <a:ext cx="27305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5" imgW="1333500" imgH="393700" progId="Equation.3">
                  <p:embed/>
                </p:oleObj>
              </mc:Choice>
              <mc:Fallback>
                <p:oleObj name="Equation" r:id="rId5" imgW="13335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09600"/>
                        <a:ext cx="27305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286000" y="2971800"/>
          <a:ext cx="40449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Equation" r:id="rId7" imgW="1993900" imgH="406400" progId="Equation.3">
                  <p:embed/>
                </p:oleObj>
              </mc:Choice>
              <mc:Fallback>
                <p:oleObj name="Equation" r:id="rId7" imgW="19939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40449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309813" y="3886200"/>
          <a:ext cx="43021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Equation" r:id="rId9" imgW="2120900" imgH="406400" progId="Equation.3">
                  <p:embed/>
                </p:oleObj>
              </mc:Choice>
              <mc:Fallback>
                <p:oleObj name="Equation" r:id="rId9" imgW="21209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886200"/>
                        <a:ext cx="43021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657600" y="1524000"/>
          <a:ext cx="34940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" name="Equation" r:id="rId11" imgW="2133600" imgH="406400" progId="Equation.3">
                  <p:embed/>
                </p:oleObj>
              </mc:Choice>
              <mc:Fallback>
                <p:oleObj name="Equation" r:id="rId11" imgW="21336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24000"/>
                        <a:ext cx="349408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Line 23"/>
          <p:cNvSpPr>
            <a:spLocks noChangeShapeType="1"/>
          </p:cNvSpPr>
          <p:nvPr/>
        </p:nvSpPr>
        <p:spPr bwMode="auto">
          <a:xfrm flipV="1">
            <a:off x="5791200" y="1981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05884"/>
              </p:ext>
            </p:extLst>
          </p:nvPr>
        </p:nvGraphicFramePr>
        <p:xfrm>
          <a:off x="6477000" y="533400"/>
          <a:ext cx="236696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1" name="Equation" r:id="rId13" imgW="1155700" imgH="431800" progId="Equation.3">
                  <p:embed/>
                </p:oleObj>
              </mc:Choice>
              <mc:Fallback>
                <p:oleObj name="Equation" r:id="rId13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236696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58766"/>
              </p:ext>
            </p:extLst>
          </p:nvPr>
        </p:nvGraphicFramePr>
        <p:xfrm>
          <a:off x="3048000" y="609600"/>
          <a:ext cx="14033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2" name="Equation" r:id="rId15" imgW="685800" imgH="393700" progId="Equation.3">
                  <p:embed/>
                </p:oleObj>
              </mc:Choice>
              <mc:Fallback>
                <p:oleObj name="Equation" r:id="rId15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9600"/>
                        <a:ext cx="14033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94045"/>
              </p:ext>
            </p:extLst>
          </p:nvPr>
        </p:nvGraphicFramePr>
        <p:xfrm>
          <a:off x="4800600" y="685800"/>
          <a:ext cx="1300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" name="Equation" r:id="rId17" imgW="635000" imgH="241300" progId="Equation.3">
                  <p:embed/>
                </p:oleObj>
              </mc:Choice>
              <mc:Fallback>
                <p:oleObj name="Equation" r:id="rId17" imgW="63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85800"/>
                        <a:ext cx="13001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63" grpId="0" animBg="1"/>
      <p:bldP spid="532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2133600" cy="457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E&amp;P #17</a:t>
            </a:r>
            <a:endParaRPr lang="en-US">
              <a:latin typeface="Times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1148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228600" y="3098800"/>
            <a:ext cx="4191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1. When, if ever, is the animal to the left of the origin on the axis? 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(A) never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(B) between t = 0 and t = 2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(C) none of these 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(D) between t = 2 and t = 4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(E) between t = 4 and t = 7</a:t>
            </a:r>
          </a:p>
          <a:p>
            <a:endParaRPr lang="en-US" sz="1600" b="1" dirty="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2. When, if ever, is its velocity negative?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(A) never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(B) between t = 3 and t = 7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(C) none of these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(D) between t = 0 and t = 3</a:t>
            </a:r>
          </a:p>
          <a:p>
            <a:r>
              <a:rPr lang="en-US" sz="1600" b="1" dirty="0">
                <a:solidFill>
                  <a:srgbClr val="000000"/>
                </a:solidFill>
                <a:latin typeface="Lucida Grande" charset="0"/>
              </a:rPr>
              <a:t>   (E) between t = 2 and t = 4</a:t>
            </a:r>
          </a:p>
          <a:p>
            <a:endParaRPr lang="en-US" sz="1600" b="1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4724400" y="3124200"/>
            <a:ext cx="43656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3. When, if ever, is its velocity positive? </a:t>
            </a:r>
          </a:p>
          <a:p>
            <a:endParaRPr lang="en-US" sz="1600" b="1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(A) always 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(B) between t = 3 and t = 7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(C) none of these 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(D) between t = 0 and t = 3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(E) never</a:t>
            </a:r>
          </a:p>
          <a:p>
            <a:endParaRPr lang="en-US" sz="1600" b="1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4. When, if ever, is its velocity zero?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 (A) around t = 1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 (B) at t = 3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 (C) between t = 2.5 and t = 4.5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 (D) never</a:t>
            </a:r>
          </a:p>
          <a:p>
            <a:r>
              <a:rPr lang="en-US" sz="1600" b="1">
                <a:solidFill>
                  <a:srgbClr val="000000"/>
                </a:solidFill>
                <a:latin typeface="Lucida Grande" charset="0"/>
              </a:rPr>
              <a:t>   (E) at t = 0</a:t>
            </a:r>
            <a:endParaRPr lang="en-US" sz="1300">
              <a:solidFill>
                <a:srgbClr val="000000"/>
              </a:solidFill>
              <a:latin typeface="Lucida Grande" charset="0"/>
            </a:endParaRPr>
          </a:p>
          <a:p>
            <a:endParaRPr lang="en-US"/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2438400" y="1143000"/>
            <a:ext cx="38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  <a:p>
            <a:pPr>
              <a:spcBef>
                <a:spcPct val="50000"/>
              </a:spcBef>
            </a:pPr>
            <a:r>
              <a:rPr lang="en-US"/>
              <a:t>0</a:t>
            </a:r>
          </a:p>
          <a:p>
            <a:pPr>
              <a:spcBef>
                <a:spcPct val="50000"/>
              </a:spcBef>
            </a:pPr>
            <a:r>
              <a:rPr lang="en-US"/>
              <a:t>-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7200" y="4343400"/>
            <a:ext cx="3048000" cy="304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6248400"/>
            <a:ext cx="3048000" cy="304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3886200"/>
            <a:ext cx="3048000" cy="304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53000" y="5562600"/>
            <a:ext cx="1295400" cy="304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236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is negative to the left of the origin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600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velocity is the slope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1676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velocity is the slope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" grpId="0"/>
      <p:bldP spid="2" grpId="1"/>
      <p:bldP spid="13" grpId="0"/>
      <p:bldP spid="13" grpId="1"/>
      <p:bldP spid="15" grpId="0"/>
      <p:bldP spid="15" grpId="1"/>
      <p:bldP spid="1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2133600" cy="457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E&amp;P #19</a:t>
            </a:r>
            <a:endParaRPr lang="en-US">
              <a:latin typeface="Times" charset="0"/>
            </a:endParaRP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791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9"/>
          <p:cNvSpPr txBox="1">
            <a:spLocks noChangeArrowheads="1"/>
          </p:cNvSpPr>
          <p:nvPr/>
        </p:nvSpPr>
        <p:spPr bwMode="auto">
          <a:xfrm>
            <a:off x="1828800" y="4038600"/>
            <a:ext cx="57308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rabicPeriod"/>
            </a:pPr>
            <a:r>
              <a:rPr lang="en-US" sz="2000" dirty="0"/>
              <a:t>What is the total distance covered between 0 and 16 seconds by the runner whose velocity is shown above?</a:t>
            </a:r>
          </a:p>
          <a:p>
            <a:pPr>
              <a:buFont typeface="Times" charset="0"/>
              <a:buNone/>
            </a:pPr>
            <a:r>
              <a:rPr lang="en-US" sz="2000" dirty="0"/>
              <a:t>	(A) 128 m</a:t>
            </a:r>
          </a:p>
          <a:p>
            <a:pPr>
              <a:buFont typeface="Times" charset="0"/>
              <a:buNone/>
            </a:pPr>
            <a:r>
              <a:rPr lang="en-US" sz="2000" dirty="0"/>
              <a:t>	(B) 80 m</a:t>
            </a:r>
          </a:p>
          <a:p>
            <a:pPr>
              <a:buFont typeface="Times" charset="0"/>
              <a:buNone/>
            </a:pPr>
            <a:r>
              <a:rPr lang="en-US" sz="2000" dirty="0"/>
              <a:t>	(C) 100 m</a:t>
            </a:r>
          </a:p>
          <a:p>
            <a:pPr>
              <a:buFont typeface="Times" charset="0"/>
              <a:buNone/>
            </a:pPr>
            <a:r>
              <a:rPr lang="en-US" sz="2000" dirty="0"/>
              <a:t>	(D) Can</a:t>
            </a:r>
            <a:r>
              <a:rPr lang="ja-JP" altLang="en-US" sz="2000" dirty="0"/>
              <a:t>’</a:t>
            </a:r>
            <a:r>
              <a:rPr lang="en-US" sz="2000" dirty="0"/>
              <a:t>t tell</a:t>
            </a:r>
          </a:p>
          <a:p>
            <a:pPr>
              <a:buFont typeface="Times" charset="0"/>
              <a:buNone/>
            </a:pPr>
            <a:r>
              <a:rPr lang="en-US" sz="2000" dirty="0"/>
              <a:t>	(E) None of the above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0" y="5638800"/>
            <a:ext cx="1295400" cy="304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85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" charset="0"/>
              </a:rPr>
              <a:t>Which Graph Shows the Velocity of a Ball Thrown Straight Up, After it Leaves Your Hand?</a:t>
            </a:r>
            <a:endParaRPr lang="en-US" dirty="0">
              <a:latin typeface="Times" charset="0"/>
            </a:endParaRPr>
          </a:p>
        </p:txBody>
      </p:sp>
      <p:grpSp>
        <p:nvGrpSpPr>
          <p:cNvPr id="59395" name="Group 4"/>
          <p:cNvGrpSpPr>
            <a:grpSpLocks/>
          </p:cNvGrpSpPr>
          <p:nvPr/>
        </p:nvGrpSpPr>
        <p:grpSpPr bwMode="auto">
          <a:xfrm>
            <a:off x="533400" y="3276600"/>
            <a:ext cx="2819400" cy="1676400"/>
            <a:chOff x="336" y="1536"/>
            <a:chExt cx="1776" cy="1056"/>
          </a:xfrm>
        </p:grpSpPr>
        <p:sp>
          <p:nvSpPr>
            <p:cNvPr id="59432" name="Line 5"/>
            <p:cNvSpPr>
              <a:spLocks noChangeShapeType="1"/>
            </p:cNvSpPr>
            <p:nvPr/>
          </p:nvSpPr>
          <p:spPr bwMode="auto">
            <a:xfrm>
              <a:off x="768" y="1536"/>
              <a:ext cx="1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Line 6"/>
            <p:cNvSpPr>
              <a:spLocks noChangeShapeType="1"/>
            </p:cNvSpPr>
            <p:nvPr/>
          </p:nvSpPr>
          <p:spPr bwMode="auto">
            <a:xfrm>
              <a:off x="768" y="2064"/>
              <a:ext cx="1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Text Box 7"/>
            <p:cNvSpPr txBox="1">
              <a:spLocks noChangeArrowheads="1"/>
            </p:cNvSpPr>
            <p:nvPr/>
          </p:nvSpPr>
          <p:spPr bwMode="auto">
            <a:xfrm>
              <a:off x="336" y="153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 V</a:t>
              </a:r>
            </a:p>
            <a:p>
              <a:r>
                <a:rPr lang="en-US" sz="1800"/>
                <a:t>(m/s)</a:t>
              </a:r>
              <a:endParaRPr lang="en-US"/>
            </a:p>
          </p:txBody>
        </p:sp>
        <p:sp>
          <p:nvSpPr>
            <p:cNvPr id="59435" name="Text Box 8"/>
            <p:cNvSpPr txBox="1">
              <a:spLocks noChangeArrowheads="1"/>
            </p:cNvSpPr>
            <p:nvPr/>
          </p:nvSpPr>
          <p:spPr bwMode="auto">
            <a:xfrm>
              <a:off x="1200" y="2064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  <p:sp>
          <p:nvSpPr>
            <p:cNvPr id="59436" name="Text Box 9"/>
            <p:cNvSpPr txBox="1">
              <a:spLocks noChangeArrowheads="1"/>
            </p:cNvSpPr>
            <p:nvPr/>
          </p:nvSpPr>
          <p:spPr bwMode="auto">
            <a:xfrm>
              <a:off x="624" y="196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/>
                <a:t>0</a:t>
              </a:r>
              <a:endParaRPr lang="en-US"/>
            </a:p>
          </p:txBody>
        </p:sp>
      </p:grpSp>
      <p:grpSp>
        <p:nvGrpSpPr>
          <p:cNvPr id="59396" name="Group 10"/>
          <p:cNvGrpSpPr>
            <a:grpSpLocks/>
          </p:cNvGrpSpPr>
          <p:nvPr/>
        </p:nvGrpSpPr>
        <p:grpSpPr bwMode="auto">
          <a:xfrm>
            <a:off x="5029200" y="3200400"/>
            <a:ext cx="2819400" cy="1676400"/>
            <a:chOff x="336" y="1536"/>
            <a:chExt cx="1776" cy="1056"/>
          </a:xfrm>
        </p:grpSpPr>
        <p:sp>
          <p:nvSpPr>
            <p:cNvPr id="59427" name="Line 11"/>
            <p:cNvSpPr>
              <a:spLocks noChangeShapeType="1"/>
            </p:cNvSpPr>
            <p:nvPr/>
          </p:nvSpPr>
          <p:spPr bwMode="auto">
            <a:xfrm>
              <a:off x="768" y="1536"/>
              <a:ext cx="1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Line 12"/>
            <p:cNvSpPr>
              <a:spLocks noChangeShapeType="1"/>
            </p:cNvSpPr>
            <p:nvPr/>
          </p:nvSpPr>
          <p:spPr bwMode="auto">
            <a:xfrm>
              <a:off x="768" y="2064"/>
              <a:ext cx="1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Text Box 13"/>
            <p:cNvSpPr txBox="1">
              <a:spLocks noChangeArrowheads="1"/>
            </p:cNvSpPr>
            <p:nvPr/>
          </p:nvSpPr>
          <p:spPr bwMode="auto">
            <a:xfrm>
              <a:off x="336" y="153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 V</a:t>
              </a:r>
            </a:p>
            <a:p>
              <a:r>
                <a:rPr lang="en-US" sz="1800"/>
                <a:t>(m/s)</a:t>
              </a:r>
              <a:endParaRPr lang="en-US"/>
            </a:p>
          </p:txBody>
        </p:sp>
        <p:sp>
          <p:nvSpPr>
            <p:cNvPr id="59430" name="Text Box 14"/>
            <p:cNvSpPr txBox="1">
              <a:spLocks noChangeArrowheads="1"/>
            </p:cNvSpPr>
            <p:nvPr/>
          </p:nvSpPr>
          <p:spPr bwMode="auto">
            <a:xfrm>
              <a:off x="1200" y="2064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  <p:sp>
          <p:nvSpPr>
            <p:cNvPr id="59431" name="Text Box 15"/>
            <p:cNvSpPr txBox="1">
              <a:spLocks noChangeArrowheads="1"/>
            </p:cNvSpPr>
            <p:nvPr/>
          </p:nvSpPr>
          <p:spPr bwMode="auto">
            <a:xfrm>
              <a:off x="624" y="196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/>
                <a:t>0</a:t>
              </a:r>
              <a:endParaRPr lang="en-US"/>
            </a:p>
          </p:txBody>
        </p:sp>
      </p:grpSp>
      <p:grpSp>
        <p:nvGrpSpPr>
          <p:cNvPr id="59397" name="Group 16"/>
          <p:cNvGrpSpPr>
            <a:grpSpLocks/>
          </p:cNvGrpSpPr>
          <p:nvPr/>
        </p:nvGrpSpPr>
        <p:grpSpPr bwMode="auto">
          <a:xfrm>
            <a:off x="5029200" y="1143000"/>
            <a:ext cx="2819400" cy="1676400"/>
            <a:chOff x="336" y="1536"/>
            <a:chExt cx="1776" cy="1056"/>
          </a:xfrm>
        </p:grpSpPr>
        <p:sp>
          <p:nvSpPr>
            <p:cNvPr id="59422" name="Line 17"/>
            <p:cNvSpPr>
              <a:spLocks noChangeShapeType="1"/>
            </p:cNvSpPr>
            <p:nvPr/>
          </p:nvSpPr>
          <p:spPr bwMode="auto">
            <a:xfrm>
              <a:off x="768" y="1536"/>
              <a:ext cx="1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Line 18"/>
            <p:cNvSpPr>
              <a:spLocks noChangeShapeType="1"/>
            </p:cNvSpPr>
            <p:nvPr/>
          </p:nvSpPr>
          <p:spPr bwMode="auto">
            <a:xfrm>
              <a:off x="768" y="2064"/>
              <a:ext cx="1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Text Box 19"/>
            <p:cNvSpPr txBox="1">
              <a:spLocks noChangeArrowheads="1"/>
            </p:cNvSpPr>
            <p:nvPr/>
          </p:nvSpPr>
          <p:spPr bwMode="auto">
            <a:xfrm>
              <a:off x="336" y="153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 V</a:t>
              </a:r>
            </a:p>
            <a:p>
              <a:r>
                <a:rPr lang="en-US" sz="1800"/>
                <a:t>(m/s)</a:t>
              </a:r>
              <a:endParaRPr lang="en-US"/>
            </a:p>
          </p:txBody>
        </p:sp>
        <p:sp>
          <p:nvSpPr>
            <p:cNvPr id="59425" name="Text Box 20"/>
            <p:cNvSpPr txBox="1">
              <a:spLocks noChangeArrowheads="1"/>
            </p:cNvSpPr>
            <p:nvPr/>
          </p:nvSpPr>
          <p:spPr bwMode="auto">
            <a:xfrm>
              <a:off x="1200" y="2064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  <p:sp>
          <p:nvSpPr>
            <p:cNvPr id="59426" name="Text Box 21"/>
            <p:cNvSpPr txBox="1">
              <a:spLocks noChangeArrowheads="1"/>
            </p:cNvSpPr>
            <p:nvPr/>
          </p:nvSpPr>
          <p:spPr bwMode="auto">
            <a:xfrm>
              <a:off x="624" y="196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/>
                <a:t>0</a:t>
              </a:r>
              <a:endParaRPr lang="en-US"/>
            </a:p>
          </p:txBody>
        </p:sp>
      </p:grpSp>
      <p:grpSp>
        <p:nvGrpSpPr>
          <p:cNvPr id="59398" name="Group 22"/>
          <p:cNvGrpSpPr>
            <a:grpSpLocks/>
          </p:cNvGrpSpPr>
          <p:nvPr/>
        </p:nvGrpSpPr>
        <p:grpSpPr bwMode="auto">
          <a:xfrm>
            <a:off x="533400" y="1219200"/>
            <a:ext cx="2819400" cy="1676400"/>
            <a:chOff x="480" y="624"/>
            <a:chExt cx="1776" cy="1056"/>
          </a:xfrm>
        </p:grpSpPr>
        <p:sp>
          <p:nvSpPr>
            <p:cNvPr id="59416" name="Line 23"/>
            <p:cNvSpPr>
              <a:spLocks noChangeShapeType="1"/>
            </p:cNvSpPr>
            <p:nvPr/>
          </p:nvSpPr>
          <p:spPr bwMode="auto">
            <a:xfrm>
              <a:off x="912" y="624"/>
              <a:ext cx="1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4"/>
            <p:cNvSpPr>
              <a:spLocks noChangeShapeType="1"/>
            </p:cNvSpPr>
            <p:nvPr/>
          </p:nvSpPr>
          <p:spPr bwMode="auto">
            <a:xfrm>
              <a:off x="912" y="1152"/>
              <a:ext cx="1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Text Box 25"/>
            <p:cNvSpPr txBox="1">
              <a:spLocks noChangeArrowheads="1"/>
            </p:cNvSpPr>
            <p:nvPr/>
          </p:nvSpPr>
          <p:spPr bwMode="auto">
            <a:xfrm>
              <a:off x="480" y="62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 V</a:t>
              </a:r>
            </a:p>
            <a:p>
              <a:r>
                <a:rPr lang="en-US" sz="1800"/>
                <a:t>(m/s)</a:t>
              </a:r>
              <a:endParaRPr lang="en-US"/>
            </a:p>
          </p:txBody>
        </p:sp>
        <p:sp>
          <p:nvSpPr>
            <p:cNvPr id="59419" name="Text Box 26"/>
            <p:cNvSpPr txBox="1">
              <a:spLocks noChangeArrowheads="1"/>
            </p:cNvSpPr>
            <p:nvPr/>
          </p:nvSpPr>
          <p:spPr bwMode="auto">
            <a:xfrm>
              <a:off x="1344" y="1152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  <p:sp>
          <p:nvSpPr>
            <p:cNvPr id="59420" name="Text Box 27"/>
            <p:cNvSpPr txBox="1">
              <a:spLocks noChangeArrowheads="1"/>
            </p:cNvSpPr>
            <p:nvPr/>
          </p:nvSpPr>
          <p:spPr bwMode="auto">
            <a:xfrm>
              <a:off x="768" y="105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/>
                <a:t>0</a:t>
              </a:r>
              <a:endParaRPr lang="en-US"/>
            </a:p>
          </p:txBody>
        </p:sp>
        <p:sp>
          <p:nvSpPr>
            <p:cNvPr id="59421" name="Line 28"/>
            <p:cNvSpPr>
              <a:spLocks noChangeShapeType="1"/>
            </p:cNvSpPr>
            <p:nvPr/>
          </p:nvSpPr>
          <p:spPr bwMode="auto">
            <a:xfrm>
              <a:off x="912" y="864"/>
              <a:ext cx="1152" cy="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9" name="Line 29"/>
          <p:cNvSpPr>
            <a:spLocks noChangeShapeType="1"/>
          </p:cNvSpPr>
          <p:nvPr/>
        </p:nvSpPr>
        <p:spPr bwMode="auto">
          <a:xfrm>
            <a:off x="5715000" y="2514600"/>
            <a:ext cx="1981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30"/>
          <p:cNvSpPr>
            <a:spLocks noChangeShapeType="1"/>
          </p:cNvSpPr>
          <p:nvPr/>
        </p:nvSpPr>
        <p:spPr bwMode="auto">
          <a:xfrm flipV="1">
            <a:off x="1219200" y="3498850"/>
            <a:ext cx="1066800" cy="61595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31"/>
          <p:cNvSpPr>
            <a:spLocks noChangeShapeType="1"/>
          </p:cNvSpPr>
          <p:nvPr/>
        </p:nvSpPr>
        <p:spPr bwMode="auto">
          <a:xfrm>
            <a:off x="2286000" y="3505200"/>
            <a:ext cx="1066800" cy="61595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Line 32"/>
          <p:cNvSpPr>
            <a:spLocks noChangeShapeType="1"/>
          </p:cNvSpPr>
          <p:nvPr/>
        </p:nvSpPr>
        <p:spPr bwMode="auto">
          <a:xfrm>
            <a:off x="5715000" y="3429000"/>
            <a:ext cx="2133600" cy="12319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33"/>
          <p:cNvSpPr txBox="1">
            <a:spLocks noChangeArrowheads="1"/>
          </p:cNvSpPr>
          <p:nvPr/>
        </p:nvSpPr>
        <p:spPr bwMode="auto">
          <a:xfrm>
            <a:off x="2209800" y="990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718FF"/>
                </a:solidFill>
              </a:rPr>
              <a:t>A</a:t>
            </a:r>
            <a:endParaRPr lang="en-US"/>
          </a:p>
        </p:txBody>
      </p:sp>
      <p:sp>
        <p:nvSpPr>
          <p:cNvPr id="59404" name="Text Box 34"/>
          <p:cNvSpPr txBox="1">
            <a:spLocks noChangeArrowheads="1"/>
          </p:cNvSpPr>
          <p:nvPr/>
        </p:nvSpPr>
        <p:spPr bwMode="auto">
          <a:xfrm>
            <a:off x="19812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718FF"/>
                </a:solidFill>
              </a:rPr>
              <a:t>C</a:t>
            </a:r>
            <a:endParaRPr lang="en-US"/>
          </a:p>
        </p:txBody>
      </p:sp>
      <p:sp>
        <p:nvSpPr>
          <p:cNvPr id="59405" name="Text Box 35"/>
          <p:cNvSpPr txBox="1">
            <a:spLocks noChangeArrowheads="1"/>
          </p:cNvSpPr>
          <p:nvPr/>
        </p:nvSpPr>
        <p:spPr bwMode="auto">
          <a:xfrm>
            <a:off x="67818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718FF"/>
                </a:solidFill>
              </a:rPr>
              <a:t>B</a:t>
            </a:r>
            <a:endParaRPr lang="en-US"/>
          </a:p>
        </p:txBody>
      </p:sp>
      <p:sp>
        <p:nvSpPr>
          <p:cNvPr id="59406" name="Text Box 36"/>
          <p:cNvSpPr txBox="1">
            <a:spLocks noChangeArrowheads="1"/>
          </p:cNvSpPr>
          <p:nvPr/>
        </p:nvSpPr>
        <p:spPr bwMode="auto">
          <a:xfrm>
            <a:off x="6781800" y="2895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718FF"/>
                </a:solidFill>
              </a:rPr>
              <a:t>D</a:t>
            </a:r>
            <a:endParaRPr lang="en-US"/>
          </a:p>
        </p:txBody>
      </p:sp>
      <p:grpSp>
        <p:nvGrpSpPr>
          <p:cNvPr id="59407" name="Group 37"/>
          <p:cNvGrpSpPr>
            <a:grpSpLocks/>
          </p:cNvGrpSpPr>
          <p:nvPr/>
        </p:nvGrpSpPr>
        <p:grpSpPr bwMode="auto">
          <a:xfrm>
            <a:off x="2590800" y="4724400"/>
            <a:ext cx="2819400" cy="1676400"/>
            <a:chOff x="336" y="1536"/>
            <a:chExt cx="1776" cy="1056"/>
          </a:xfrm>
        </p:grpSpPr>
        <p:sp>
          <p:nvSpPr>
            <p:cNvPr id="59411" name="Line 38"/>
            <p:cNvSpPr>
              <a:spLocks noChangeShapeType="1"/>
            </p:cNvSpPr>
            <p:nvPr/>
          </p:nvSpPr>
          <p:spPr bwMode="auto">
            <a:xfrm>
              <a:off x="768" y="1536"/>
              <a:ext cx="1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Line 39"/>
            <p:cNvSpPr>
              <a:spLocks noChangeShapeType="1"/>
            </p:cNvSpPr>
            <p:nvPr/>
          </p:nvSpPr>
          <p:spPr bwMode="auto">
            <a:xfrm>
              <a:off x="768" y="2064"/>
              <a:ext cx="1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Text Box 40"/>
            <p:cNvSpPr txBox="1">
              <a:spLocks noChangeArrowheads="1"/>
            </p:cNvSpPr>
            <p:nvPr/>
          </p:nvSpPr>
          <p:spPr bwMode="auto">
            <a:xfrm>
              <a:off x="336" y="153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 V</a:t>
              </a:r>
            </a:p>
            <a:p>
              <a:r>
                <a:rPr lang="en-US" sz="1800"/>
                <a:t>(m/s)</a:t>
              </a:r>
              <a:endParaRPr lang="en-US"/>
            </a:p>
          </p:txBody>
        </p:sp>
        <p:sp>
          <p:nvSpPr>
            <p:cNvPr id="59414" name="Text Box 41"/>
            <p:cNvSpPr txBox="1">
              <a:spLocks noChangeArrowheads="1"/>
            </p:cNvSpPr>
            <p:nvPr/>
          </p:nvSpPr>
          <p:spPr bwMode="auto">
            <a:xfrm>
              <a:off x="1200" y="2064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  <p:sp>
          <p:nvSpPr>
            <p:cNvPr id="59415" name="Text Box 42"/>
            <p:cNvSpPr txBox="1">
              <a:spLocks noChangeArrowheads="1"/>
            </p:cNvSpPr>
            <p:nvPr/>
          </p:nvSpPr>
          <p:spPr bwMode="auto">
            <a:xfrm>
              <a:off x="624" y="1968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/>
                <a:t>0</a:t>
              </a:r>
              <a:endParaRPr lang="en-US"/>
            </a:p>
          </p:txBody>
        </p:sp>
      </p:grpSp>
      <p:sp>
        <p:nvSpPr>
          <p:cNvPr id="59408" name="Line 43"/>
          <p:cNvSpPr>
            <a:spLocks noChangeShapeType="1"/>
          </p:cNvSpPr>
          <p:nvPr/>
        </p:nvSpPr>
        <p:spPr bwMode="auto">
          <a:xfrm>
            <a:off x="3276600" y="4946650"/>
            <a:ext cx="1066800" cy="61595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44"/>
          <p:cNvSpPr>
            <a:spLocks noChangeShapeType="1"/>
          </p:cNvSpPr>
          <p:nvPr/>
        </p:nvSpPr>
        <p:spPr bwMode="auto">
          <a:xfrm flipV="1">
            <a:off x="4343400" y="4953000"/>
            <a:ext cx="1066800" cy="61595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Text Box 45"/>
          <p:cNvSpPr txBox="1">
            <a:spLocks noChangeArrowheads="1"/>
          </p:cNvSpPr>
          <p:nvPr/>
        </p:nvSpPr>
        <p:spPr bwMode="auto">
          <a:xfrm>
            <a:off x="4191000" y="46482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718FF"/>
                </a:solidFill>
              </a:rPr>
              <a:t>E</a:t>
            </a: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105400" y="2895600"/>
            <a:ext cx="3124200" cy="23622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1" name="Group 64"/>
          <p:cNvGrpSpPr>
            <a:grpSpLocks/>
          </p:cNvGrpSpPr>
          <p:nvPr/>
        </p:nvGrpSpPr>
        <p:grpSpPr bwMode="auto">
          <a:xfrm>
            <a:off x="152400" y="762000"/>
            <a:ext cx="2819400" cy="1676400"/>
            <a:chOff x="480" y="624"/>
            <a:chExt cx="1776" cy="1056"/>
          </a:xfrm>
        </p:grpSpPr>
        <p:sp>
          <p:nvSpPr>
            <p:cNvPr id="16400" name="Line 47"/>
            <p:cNvSpPr>
              <a:spLocks noChangeShapeType="1"/>
            </p:cNvSpPr>
            <p:nvPr/>
          </p:nvSpPr>
          <p:spPr bwMode="auto">
            <a:xfrm>
              <a:off x="912" y="624"/>
              <a:ext cx="1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48"/>
            <p:cNvSpPr>
              <a:spLocks noChangeShapeType="1"/>
            </p:cNvSpPr>
            <p:nvPr/>
          </p:nvSpPr>
          <p:spPr bwMode="auto">
            <a:xfrm>
              <a:off x="912" y="1152"/>
              <a:ext cx="1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Text Box 49"/>
            <p:cNvSpPr txBox="1">
              <a:spLocks noChangeArrowheads="1"/>
            </p:cNvSpPr>
            <p:nvPr/>
          </p:nvSpPr>
          <p:spPr bwMode="auto">
            <a:xfrm>
              <a:off x="480" y="62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 V</a:t>
              </a:r>
            </a:p>
            <a:p>
              <a:r>
                <a:rPr lang="en-US" sz="1800"/>
                <a:t>(m/s)</a:t>
              </a:r>
              <a:endParaRPr lang="en-US"/>
            </a:p>
          </p:txBody>
        </p:sp>
        <p:sp>
          <p:nvSpPr>
            <p:cNvPr id="16403" name="Text Box 50"/>
            <p:cNvSpPr txBox="1">
              <a:spLocks noChangeArrowheads="1"/>
            </p:cNvSpPr>
            <p:nvPr/>
          </p:nvSpPr>
          <p:spPr bwMode="auto">
            <a:xfrm>
              <a:off x="1344" y="1152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  <p:sp>
          <p:nvSpPr>
            <p:cNvPr id="16404" name="Text Box 51"/>
            <p:cNvSpPr txBox="1">
              <a:spLocks noChangeArrowheads="1"/>
            </p:cNvSpPr>
            <p:nvPr/>
          </p:nvSpPr>
          <p:spPr bwMode="auto">
            <a:xfrm>
              <a:off x="768" y="105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/>
                <a:t>0</a:t>
              </a:r>
              <a:endParaRPr lang="en-US"/>
            </a:p>
          </p:txBody>
        </p:sp>
        <p:sp>
          <p:nvSpPr>
            <p:cNvPr id="16405" name="Line 58"/>
            <p:cNvSpPr>
              <a:spLocks noChangeShapeType="1"/>
            </p:cNvSpPr>
            <p:nvPr/>
          </p:nvSpPr>
          <p:spPr bwMode="auto">
            <a:xfrm>
              <a:off x="912" y="864"/>
              <a:ext cx="1152" cy="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67400" y="762000"/>
            <a:ext cx="2819400" cy="1676400"/>
            <a:chOff x="5029200" y="990600"/>
            <a:chExt cx="2819400" cy="1676400"/>
          </a:xfrm>
        </p:grpSpPr>
        <p:grpSp>
          <p:nvGrpSpPr>
            <p:cNvPr id="16390" name="Group 52"/>
            <p:cNvGrpSpPr>
              <a:grpSpLocks/>
            </p:cNvGrpSpPr>
            <p:nvPr/>
          </p:nvGrpSpPr>
          <p:grpSpPr bwMode="auto">
            <a:xfrm>
              <a:off x="5029200" y="990600"/>
              <a:ext cx="2819400" cy="1676400"/>
              <a:chOff x="336" y="1536"/>
              <a:chExt cx="1776" cy="1056"/>
            </a:xfrm>
          </p:grpSpPr>
          <p:sp>
            <p:nvSpPr>
              <p:cNvPr id="16406" name="Line 53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1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Line 54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34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Text Box 55"/>
              <p:cNvSpPr txBox="1">
                <a:spLocks noChangeArrowheads="1"/>
              </p:cNvSpPr>
              <p:nvPr/>
            </p:nvSpPr>
            <p:spPr bwMode="auto">
              <a:xfrm>
                <a:off x="336" y="1536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 V</a:t>
                </a:r>
              </a:p>
              <a:p>
                <a:r>
                  <a:rPr lang="en-US" sz="1800"/>
                  <a:t>(m/s)</a:t>
                </a:r>
                <a:endParaRPr lang="en-US"/>
              </a:p>
            </p:txBody>
          </p:sp>
          <p:sp>
            <p:nvSpPr>
              <p:cNvPr id="16409" name="Text Box 56"/>
              <p:cNvSpPr txBox="1">
                <a:spLocks noChangeArrowheads="1"/>
              </p:cNvSpPr>
              <p:nvPr/>
            </p:nvSpPr>
            <p:spPr bwMode="auto">
              <a:xfrm>
                <a:off x="1200" y="2064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  <p:sp>
            <p:nvSpPr>
              <p:cNvPr id="16410" name="Text Box 57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0</a:t>
                </a:r>
                <a:endParaRPr lang="en-US"/>
              </a:p>
            </p:txBody>
          </p:sp>
        </p:grpSp>
        <p:sp>
          <p:nvSpPr>
            <p:cNvPr id="16392" name="Line 59"/>
            <p:cNvSpPr>
              <a:spLocks noChangeShapeType="1"/>
            </p:cNvSpPr>
            <p:nvPr/>
          </p:nvSpPr>
          <p:spPr bwMode="auto">
            <a:xfrm>
              <a:off x="5715000" y="2362200"/>
              <a:ext cx="1981200" cy="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2971800"/>
            <a:ext cx="2819400" cy="1676400"/>
            <a:chOff x="228600" y="2971800"/>
            <a:chExt cx="2819400" cy="1676400"/>
          </a:xfrm>
        </p:grpSpPr>
        <p:grpSp>
          <p:nvGrpSpPr>
            <p:cNvPr id="16388" name="Group 39"/>
            <p:cNvGrpSpPr>
              <a:grpSpLocks/>
            </p:cNvGrpSpPr>
            <p:nvPr/>
          </p:nvGrpSpPr>
          <p:grpSpPr bwMode="auto">
            <a:xfrm>
              <a:off x="228600" y="2971800"/>
              <a:ext cx="2819400" cy="1676400"/>
              <a:chOff x="336" y="1536"/>
              <a:chExt cx="1776" cy="1056"/>
            </a:xfrm>
          </p:grpSpPr>
          <p:sp>
            <p:nvSpPr>
              <p:cNvPr id="16416" name="Line 34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1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Line 35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34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Text Box 36"/>
              <p:cNvSpPr txBox="1">
                <a:spLocks noChangeArrowheads="1"/>
              </p:cNvSpPr>
              <p:nvPr/>
            </p:nvSpPr>
            <p:spPr bwMode="auto">
              <a:xfrm>
                <a:off x="336" y="1536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 V</a:t>
                </a:r>
              </a:p>
              <a:p>
                <a:r>
                  <a:rPr lang="en-US" sz="1800"/>
                  <a:t>(m/s)</a:t>
                </a:r>
                <a:endParaRPr lang="en-US"/>
              </a:p>
            </p:txBody>
          </p:sp>
          <p:sp>
            <p:nvSpPr>
              <p:cNvPr id="16419" name="Text Box 37"/>
              <p:cNvSpPr txBox="1">
                <a:spLocks noChangeArrowheads="1"/>
              </p:cNvSpPr>
              <p:nvPr/>
            </p:nvSpPr>
            <p:spPr bwMode="auto">
              <a:xfrm>
                <a:off x="1200" y="2064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  <p:sp>
            <p:nvSpPr>
              <p:cNvPr id="16420" name="Text Box 38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0</a:t>
                </a:r>
                <a:endParaRPr lang="en-US"/>
              </a:p>
            </p:txBody>
          </p:sp>
        </p:grpSp>
        <p:sp>
          <p:nvSpPr>
            <p:cNvPr id="16393" name="Line 60"/>
            <p:cNvSpPr>
              <a:spLocks noChangeShapeType="1"/>
            </p:cNvSpPr>
            <p:nvPr/>
          </p:nvSpPr>
          <p:spPr bwMode="auto">
            <a:xfrm flipV="1">
              <a:off x="914400" y="3200400"/>
              <a:ext cx="1066800" cy="61595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61"/>
            <p:cNvSpPr>
              <a:spLocks noChangeShapeType="1"/>
            </p:cNvSpPr>
            <p:nvPr/>
          </p:nvSpPr>
          <p:spPr bwMode="auto">
            <a:xfrm>
              <a:off x="1981200" y="3200400"/>
              <a:ext cx="1066800" cy="61595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7400" y="2895600"/>
            <a:ext cx="2819400" cy="1676400"/>
            <a:chOff x="5029200" y="3352800"/>
            <a:chExt cx="2819400" cy="1676400"/>
          </a:xfrm>
        </p:grpSpPr>
        <p:grpSp>
          <p:nvGrpSpPr>
            <p:cNvPr id="16389" name="Group 40"/>
            <p:cNvGrpSpPr>
              <a:grpSpLocks/>
            </p:cNvGrpSpPr>
            <p:nvPr/>
          </p:nvGrpSpPr>
          <p:grpSpPr bwMode="auto">
            <a:xfrm>
              <a:off x="5029200" y="3352800"/>
              <a:ext cx="2819400" cy="1676400"/>
              <a:chOff x="336" y="1536"/>
              <a:chExt cx="1776" cy="1056"/>
            </a:xfrm>
          </p:grpSpPr>
          <p:sp>
            <p:nvSpPr>
              <p:cNvPr id="16411" name="Line 41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1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Line 42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34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Text Box 43"/>
              <p:cNvSpPr txBox="1">
                <a:spLocks noChangeArrowheads="1"/>
              </p:cNvSpPr>
              <p:nvPr/>
            </p:nvSpPr>
            <p:spPr bwMode="auto">
              <a:xfrm>
                <a:off x="336" y="1536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 V</a:t>
                </a:r>
              </a:p>
              <a:p>
                <a:r>
                  <a:rPr lang="en-US" sz="1800"/>
                  <a:t>(m/s)</a:t>
                </a:r>
                <a:endParaRPr lang="en-US"/>
              </a:p>
            </p:txBody>
          </p:sp>
          <p:sp>
            <p:nvSpPr>
              <p:cNvPr id="16414" name="Text Box 44"/>
              <p:cNvSpPr txBox="1">
                <a:spLocks noChangeArrowheads="1"/>
              </p:cNvSpPr>
              <p:nvPr/>
            </p:nvSpPr>
            <p:spPr bwMode="auto">
              <a:xfrm>
                <a:off x="1200" y="2064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  <p:sp>
            <p:nvSpPr>
              <p:cNvPr id="16415" name="Text Box 45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0</a:t>
                </a:r>
                <a:endParaRPr lang="en-US"/>
              </a:p>
            </p:txBody>
          </p:sp>
        </p:grpSp>
        <p:sp>
          <p:nvSpPr>
            <p:cNvPr id="16395" name="Line 62"/>
            <p:cNvSpPr>
              <a:spLocks noChangeShapeType="1"/>
            </p:cNvSpPr>
            <p:nvPr/>
          </p:nvSpPr>
          <p:spPr bwMode="auto">
            <a:xfrm>
              <a:off x="5715000" y="3581400"/>
              <a:ext cx="2133600" cy="123190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6" name="Text Box 65"/>
          <p:cNvSpPr txBox="1">
            <a:spLocks noChangeArrowheads="1"/>
          </p:cNvSpPr>
          <p:nvPr/>
        </p:nvSpPr>
        <p:spPr bwMode="auto">
          <a:xfrm>
            <a:off x="1295400" y="609600"/>
            <a:ext cx="1313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A.</a:t>
            </a:r>
            <a:endParaRPr lang="en-US" dirty="0"/>
          </a:p>
        </p:txBody>
      </p:sp>
      <p:sp>
        <p:nvSpPr>
          <p:cNvPr id="16397" name="Text Box 66"/>
          <p:cNvSpPr txBox="1">
            <a:spLocks noChangeArrowheads="1"/>
          </p:cNvSpPr>
          <p:nvPr/>
        </p:nvSpPr>
        <p:spPr bwMode="auto">
          <a:xfrm>
            <a:off x="7010400" y="609600"/>
            <a:ext cx="1312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C.</a:t>
            </a:r>
            <a:endParaRPr lang="en-US" dirty="0"/>
          </a:p>
        </p:txBody>
      </p:sp>
      <p:sp>
        <p:nvSpPr>
          <p:cNvPr id="16398" name="Text Box 67"/>
          <p:cNvSpPr txBox="1">
            <a:spLocks noChangeArrowheads="1"/>
          </p:cNvSpPr>
          <p:nvPr/>
        </p:nvSpPr>
        <p:spPr bwMode="auto">
          <a:xfrm>
            <a:off x="1371600" y="2667000"/>
            <a:ext cx="1312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B.</a:t>
            </a:r>
            <a:endParaRPr lang="en-US" dirty="0"/>
          </a:p>
        </p:txBody>
      </p:sp>
      <p:sp>
        <p:nvSpPr>
          <p:cNvPr id="16399" name="Text Box 68"/>
          <p:cNvSpPr txBox="1">
            <a:spLocks noChangeArrowheads="1"/>
          </p:cNvSpPr>
          <p:nvPr/>
        </p:nvSpPr>
        <p:spPr bwMode="auto">
          <a:xfrm>
            <a:off x="7086600" y="2743200"/>
            <a:ext cx="1329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D.</a:t>
            </a:r>
            <a:endParaRPr lang="en-US" dirty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" charset="0"/>
              </a:rPr>
              <a:t>Match Each </a:t>
            </a:r>
            <a:r>
              <a:rPr lang="en-US" sz="2800" dirty="0" smtClean="0">
                <a:solidFill>
                  <a:srgbClr val="FF0000"/>
                </a:solidFill>
                <a:latin typeface="Times" charset="0"/>
              </a:rPr>
              <a:t>VELOCITY </a:t>
            </a:r>
            <a:r>
              <a:rPr lang="en-US" sz="2800" dirty="0" smtClean="0">
                <a:latin typeface="Times" charset="0"/>
              </a:rPr>
              <a:t>Graph to the Correct Description</a:t>
            </a:r>
            <a:endParaRPr lang="en-US" dirty="0">
              <a:latin typeface="Times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429000" y="609600"/>
            <a:ext cx="236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1</a:t>
            </a:r>
            <a:r>
              <a:rPr lang="en-US" sz="2000" dirty="0" smtClean="0"/>
              <a:t>. </a:t>
            </a:r>
            <a:r>
              <a:rPr lang="en-US" sz="2000" dirty="0" smtClean="0"/>
              <a:t>Walk away from origin, speeding up, then slow down</a:t>
            </a:r>
            <a:endParaRPr lang="en-US" sz="2000" dirty="0"/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3429000" y="1694021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smtClean="0"/>
              <a:t>Stand Still</a:t>
            </a:r>
            <a:endParaRPr lang="en-US" sz="2000" dirty="0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429000" y="2162889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3</a:t>
            </a:r>
            <a:r>
              <a:rPr lang="en-US" sz="2000" dirty="0" smtClean="0"/>
              <a:t>. </a:t>
            </a:r>
            <a:r>
              <a:rPr lang="en-US" sz="2000" dirty="0" smtClean="0"/>
              <a:t>Walk away from origin at a steady pace</a:t>
            </a:r>
            <a:endParaRPr lang="en-US" sz="2000" dirty="0"/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3429000" y="2939533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4</a:t>
            </a:r>
            <a:r>
              <a:rPr lang="en-US" sz="2000" dirty="0" smtClean="0"/>
              <a:t>. </a:t>
            </a:r>
            <a:r>
              <a:rPr lang="en-US" sz="2000" dirty="0" smtClean="0"/>
              <a:t>Walk toward origin, speeding up</a:t>
            </a:r>
            <a:endParaRPr lang="en-US" sz="2000" dirty="0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3429000" y="3716177"/>
            <a:ext cx="236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5</a:t>
            </a:r>
            <a:r>
              <a:rPr lang="en-US" sz="2000" dirty="0" smtClean="0"/>
              <a:t>. </a:t>
            </a:r>
            <a:r>
              <a:rPr lang="en-US" sz="2000" dirty="0" smtClean="0"/>
              <a:t>Walk away from origin, turn around and walk back</a:t>
            </a:r>
            <a:endParaRPr lang="en-US" sz="2000" dirty="0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3429000" y="4800600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6</a:t>
            </a:r>
            <a:r>
              <a:rPr lang="en-US" sz="2000" dirty="0" smtClean="0"/>
              <a:t>. </a:t>
            </a:r>
            <a:r>
              <a:rPr lang="en-US" sz="2000" dirty="0" smtClean="0"/>
              <a:t>Walk toward origin at a steady pace</a:t>
            </a:r>
            <a:endParaRPr lang="en-US" sz="2000" dirty="0"/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457200" y="579120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>
                <a:solidFill>
                  <a:srgbClr val="0718FF"/>
                </a:solidFill>
              </a:rPr>
              <a:t>A</a:t>
            </a:r>
            <a:r>
              <a:rPr lang="en-US" dirty="0" smtClean="0">
                <a:solidFill>
                  <a:srgbClr val="0718FF"/>
                </a:solidFill>
              </a:rPr>
              <a:t>____      </a:t>
            </a:r>
            <a:r>
              <a:rPr lang="en-US" dirty="0" smtClean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B____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C____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D____</a:t>
            </a:r>
            <a:endParaRPr lang="en-US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16002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338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436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001000" y="5791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5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Which Object is Moving Faster (Greatest Speed)?</a:t>
            </a:r>
            <a:endParaRPr lang="en-US">
              <a:latin typeface="Times" charset="0"/>
            </a:endParaRPr>
          </a:p>
        </p:txBody>
      </p:sp>
      <p:sp>
        <p:nvSpPr>
          <p:cNvPr id="18447" name="Text Box 44"/>
          <p:cNvSpPr txBox="1">
            <a:spLocks noChangeArrowheads="1"/>
          </p:cNvSpPr>
          <p:nvPr/>
        </p:nvSpPr>
        <p:spPr bwMode="auto">
          <a:xfrm>
            <a:off x="1143000" y="5562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lphaUcPeriod"/>
            </a:pPr>
            <a:r>
              <a:rPr lang="en-US" dirty="0"/>
              <a:t>Line A   	B. Line </a:t>
            </a:r>
            <a:r>
              <a:rPr lang="en-US" dirty="0" smtClean="0"/>
              <a:t>B     C</a:t>
            </a:r>
            <a:r>
              <a:rPr lang="en-US" dirty="0"/>
              <a:t>. Tie	D. </a:t>
            </a:r>
            <a:r>
              <a:rPr lang="en-US" dirty="0" smtClean="0"/>
              <a:t>Can’t </a:t>
            </a:r>
            <a:r>
              <a:rPr lang="en-US" dirty="0"/>
              <a:t>Tell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762000"/>
            <a:ext cx="3054350" cy="2271713"/>
            <a:chOff x="990600" y="762000"/>
            <a:chExt cx="3054350" cy="2271713"/>
          </a:xfrm>
        </p:grpSpPr>
        <p:sp>
          <p:nvSpPr>
            <p:cNvPr id="18439" name="Line 30"/>
            <p:cNvSpPr>
              <a:spLocks noChangeShapeType="1"/>
            </p:cNvSpPr>
            <p:nvPr/>
          </p:nvSpPr>
          <p:spPr bwMode="auto">
            <a:xfrm flipV="1">
              <a:off x="1524000" y="1295400"/>
              <a:ext cx="2286000" cy="990600"/>
            </a:xfrm>
            <a:prstGeom prst="line">
              <a:avLst/>
            </a:prstGeom>
            <a:noFill/>
            <a:ln w="19050">
              <a:solidFill>
                <a:srgbClr val="071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31"/>
            <p:cNvSpPr>
              <a:spLocks noChangeShapeType="1"/>
            </p:cNvSpPr>
            <p:nvPr/>
          </p:nvSpPr>
          <p:spPr bwMode="auto">
            <a:xfrm flipV="1">
              <a:off x="1524000" y="863600"/>
              <a:ext cx="2286000" cy="165100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762000"/>
              <a:ext cx="3054350" cy="2271713"/>
              <a:chOff x="990600" y="762000"/>
              <a:chExt cx="3054350" cy="2271713"/>
            </a:xfrm>
          </p:grpSpPr>
          <p:grpSp>
            <p:nvGrpSpPr>
              <p:cNvPr id="18436" name="Group 15"/>
              <p:cNvGrpSpPr>
                <a:grpSpLocks/>
              </p:cNvGrpSpPr>
              <p:nvPr/>
            </p:nvGrpSpPr>
            <p:grpSpPr bwMode="auto">
              <a:xfrm>
                <a:off x="990600" y="914400"/>
                <a:ext cx="2667000" cy="2119313"/>
                <a:chOff x="432" y="1536"/>
                <a:chExt cx="1680" cy="1335"/>
              </a:xfrm>
            </p:grpSpPr>
            <p:sp>
              <p:nvSpPr>
                <p:cNvPr id="18468" name="Line 16"/>
                <p:cNvSpPr>
                  <a:spLocks noChangeShapeType="1"/>
                </p:cNvSpPr>
                <p:nvPr/>
              </p:nvSpPr>
              <p:spPr bwMode="auto">
                <a:xfrm>
                  <a:off x="768" y="1536"/>
                  <a:ext cx="0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9" name="Line 17"/>
                <p:cNvSpPr>
                  <a:spLocks noChangeShapeType="1"/>
                </p:cNvSpPr>
                <p:nvPr/>
              </p:nvSpPr>
              <p:spPr bwMode="auto">
                <a:xfrm>
                  <a:off x="768" y="2592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2" y="1872"/>
                  <a:ext cx="33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 X</a:t>
                  </a:r>
                </a:p>
                <a:p>
                  <a:r>
                    <a:rPr lang="en-US" sz="1800"/>
                    <a:t>(m)</a:t>
                  </a:r>
                  <a:endParaRPr lang="en-US"/>
                </a:p>
              </p:txBody>
            </p:sp>
            <p:sp>
              <p:nvSpPr>
                <p:cNvPr id="184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52" y="2640"/>
                  <a:ext cx="47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t (sec)</a:t>
                  </a:r>
                  <a:endParaRPr lang="en-US"/>
                </a:p>
              </p:txBody>
            </p:sp>
          </p:grpSp>
          <p:sp>
            <p:nvSpPr>
              <p:cNvPr id="18448" name="Text Box 45"/>
              <p:cNvSpPr txBox="1">
                <a:spLocks noChangeArrowheads="1"/>
              </p:cNvSpPr>
              <p:nvPr/>
            </p:nvSpPr>
            <p:spPr bwMode="auto">
              <a:xfrm>
                <a:off x="2362200" y="1295400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A</a:t>
                </a:r>
              </a:p>
            </p:txBody>
          </p:sp>
          <p:sp>
            <p:nvSpPr>
              <p:cNvPr id="18451" name="Text Box 48"/>
              <p:cNvSpPr txBox="1">
                <a:spLocks noChangeArrowheads="1"/>
              </p:cNvSpPr>
              <p:nvPr/>
            </p:nvSpPr>
            <p:spPr bwMode="auto">
              <a:xfrm>
                <a:off x="3657600" y="1295400"/>
                <a:ext cx="3873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B</a:t>
                </a:r>
              </a:p>
            </p:txBody>
          </p:sp>
          <p:sp>
            <p:nvSpPr>
              <p:cNvPr id="18456" name="Text Box 53"/>
              <p:cNvSpPr txBox="1">
                <a:spLocks noChangeArrowheads="1"/>
              </p:cNvSpPr>
              <p:nvPr/>
            </p:nvSpPr>
            <p:spPr bwMode="auto">
              <a:xfrm>
                <a:off x="1981200" y="762000"/>
                <a:ext cx="12509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0718FF"/>
                    </a:solidFill>
                  </a:rPr>
                  <a:t>Graph 1.</a:t>
                </a:r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04800" y="3276600"/>
            <a:ext cx="2667000" cy="2195513"/>
            <a:chOff x="990600" y="3276600"/>
            <a:chExt cx="2667000" cy="2195513"/>
          </a:xfrm>
        </p:grpSpPr>
        <p:grpSp>
          <p:nvGrpSpPr>
            <p:cNvPr id="18435" name="Group 10"/>
            <p:cNvGrpSpPr>
              <a:grpSpLocks/>
            </p:cNvGrpSpPr>
            <p:nvPr/>
          </p:nvGrpSpPr>
          <p:grpSpPr bwMode="auto">
            <a:xfrm>
              <a:off x="990600" y="3352800"/>
              <a:ext cx="2667000" cy="2119313"/>
              <a:chOff x="432" y="1536"/>
              <a:chExt cx="1680" cy="1335"/>
            </a:xfrm>
          </p:grpSpPr>
          <p:sp>
            <p:nvSpPr>
              <p:cNvPr id="18472" name="Line 11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Line 12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Text Box 13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X</a:t>
                </a:r>
              </a:p>
              <a:p>
                <a:r>
                  <a:rPr lang="en-US" sz="1800"/>
                  <a:t>(m)</a:t>
                </a:r>
                <a:endParaRPr lang="en-US"/>
              </a:p>
            </p:txBody>
          </p:sp>
          <p:sp>
            <p:nvSpPr>
              <p:cNvPr id="18475" name="Text Box 14"/>
              <p:cNvSpPr txBox="1">
                <a:spLocks noChangeArrowheads="1"/>
              </p:cNvSpPr>
              <p:nvPr/>
            </p:nvSpPr>
            <p:spPr bwMode="auto">
              <a:xfrm>
                <a:off x="1152" y="2640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</p:grpSp>
        <p:sp>
          <p:nvSpPr>
            <p:cNvPr id="18443" name="Line 35"/>
            <p:cNvSpPr>
              <a:spLocks noChangeShapeType="1"/>
            </p:cNvSpPr>
            <p:nvPr/>
          </p:nvSpPr>
          <p:spPr bwMode="auto">
            <a:xfrm>
              <a:off x="1524000" y="3581400"/>
              <a:ext cx="2057400" cy="1219200"/>
            </a:xfrm>
            <a:prstGeom prst="line">
              <a:avLst/>
            </a:prstGeom>
            <a:noFill/>
            <a:ln w="19050">
              <a:solidFill>
                <a:srgbClr val="071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36"/>
            <p:cNvSpPr>
              <a:spLocks noChangeShapeType="1"/>
            </p:cNvSpPr>
            <p:nvPr/>
          </p:nvSpPr>
          <p:spPr bwMode="auto">
            <a:xfrm flipV="1">
              <a:off x="1524000" y="4267200"/>
              <a:ext cx="2057400" cy="45720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Text Box 46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</a:t>
              </a:r>
            </a:p>
          </p:txBody>
        </p:sp>
        <p:sp>
          <p:nvSpPr>
            <p:cNvPr id="18453" name="Text Box 50"/>
            <p:cNvSpPr txBox="1">
              <a:spLocks noChangeArrowheads="1"/>
            </p:cNvSpPr>
            <p:nvPr/>
          </p:nvSpPr>
          <p:spPr bwMode="auto">
            <a:xfrm>
              <a:off x="3200400" y="38862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18457" name="Text Box 54"/>
            <p:cNvSpPr txBox="1">
              <a:spLocks noChangeArrowheads="1"/>
            </p:cNvSpPr>
            <p:nvPr/>
          </p:nvSpPr>
          <p:spPr bwMode="auto">
            <a:xfrm>
              <a:off x="2133600" y="3276600"/>
              <a:ext cx="1261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718FF"/>
                  </a:solidFill>
                </a:rPr>
                <a:t>Graph </a:t>
              </a:r>
              <a:r>
                <a:rPr lang="en-US" dirty="0" smtClean="0">
                  <a:solidFill>
                    <a:srgbClr val="0718FF"/>
                  </a:solidFill>
                </a:rPr>
                <a:t>2.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685800"/>
            <a:ext cx="2667000" cy="2424113"/>
            <a:chOff x="5257800" y="685800"/>
            <a:chExt cx="2667000" cy="2424113"/>
          </a:xfrm>
        </p:grpSpPr>
        <p:grpSp>
          <p:nvGrpSpPr>
            <p:cNvPr id="18438" name="Group 25"/>
            <p:cNvGrpSpPr>
              <a:grpSpLocks/>
            </p:cNvGrpSpPr>
            <p:nvPr/>
          </p:nvGrpSpPr>
          <p:grpSpPr bwMode="auto">
            <a:xfrm>
              <a:off x="5257800" y="990600"/>
              <a:ext cx="2667000" cy="2119313"/>
              <a:chOff x="432" y="1536"/>
              <a:chExt cx="1680" cy="1335"/>
            </a:xfrm>
          </p:grpSpPr>
          <p:sp>
            <p:nvSpPr>
              <p:cNvPr id="18460" name="Line 26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Line 27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Text Box 28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X</a:t>
                </a:r>
              </a:p>
              <a:p>
                <a:r>
                  <a:rPr lang="en-US" sz="1800"/>
                  <a:t>(m)</a:t>
                </a:r>
                <a:endParaRPr lang="en-US"/>
              </a:p>
            </p:txBody>
          </p:sp>
          <p:sp>
            <p:nvSpPr>
              <p:cNvPr id="18463" name="Text Box 29"/>
              <p:cNvSpPr txBox="1">
                <a:spLocks noChangeArrowheads="1"/>
              </p:cNvSpPr>
              <p:nvPr/>
            </p:nvSpPr>
            <p:spPr bwMode="auto">
              <a:xfrm>
                <a:off x="1152" y="2640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</p:grpSp>
        <p:sp>
          <p:nvSpPr>
            <p:cNvPr id="18441" name="Line 33"/>
            <p:cNvSpPr>
              <a:spLocks noChangeShapeType="1"/>
            </p:cNvSpPr>
            <p:nvPr/>
          </p:nvSpPr>
          <p:spPr bwMode="auto">
            <a:xfrm flipV="1">
              <a:off x="5791200" y="1293813"/>
              <a:ext cx="1981200" cy="1144587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34"/>
            <p:cNvSpPr>
              <a:spLocks noChangeShapeType="1"/>
            </p:cNvSpPr>
            <p:nvPr/>
          </p:nvSpPr>
          <p:spPr bwMode="auto">
            <a:xfrm>
              <a:off x="5791200" y="1143000"/>
              <a:ext cx="1981200" cy="1143000"/>
            </a:xfrm>
            <a:prstGeom prst="line">
              <a:avLst/>
            </a:prstGeom>
            <a:noFill/>
            <a:ln w="19050">
              <a:solidFill>
                <a:srgbClr val="071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Text Box 49"/>
            <p:cNvSpPr txBox="1">
              <a:spLocks noChangeArrowheads="1"/>
            </p:cNvSpPr>
            <p:nvPr/>
          </p:nvSpPr>
          <p:spPr bwMode="auto">
            <a:xfrm>
              <a:off x="6248400" y="1066800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</a:t>
              </a:r>
            </a:p>
          </p:txBody>
        </p:sp>
        <p:sp>
          <p:nvSpPr>
            <p:cNvPr id="18454" name="Text Box 51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18458" name="Text Box 55"/>
            <p:cNvSpPr txBox="1">
              <a:spLocks noChangeArrowheads="1"/>
            </p:cNvSpPr>
            <p:nvPr/>
          </p:nvSpPr>
          <p:spPr bwMode="auto">
            <a:xfrm>
              <a:off x="6324600" y="685800"/>
              <a:ext cx="1261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718FF"/>
                  </a:solidFill>
                </a:rPr>
                <a:t>Graph </a:t>
              </a:r>
              <a:r>
                <a:rPr lang="en-US" dirty="0" smtClean="0">
                  <a:solidFill>
                    <a:srgbClr val="0718FF"/>
                  </a:solidFill>
                </a:rPr>
                <a:t>3.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3048000"/>
            <a:ext cx="2749550" cy="2424113"/>
            <a:chOff x="4800600" y="3048000"/>
            <a:chExt cx="2749550" cy="2424113"/>
          </a:xfrm>
        </p:grpSpPr>
        <p:grpSp>
          <p:nvGrpSpPr>
            <p:cNvPr id="18437" name="Group 20"/>
            <p:cNvGrpSpPr>
              <a:grpSpLocks/>
            </p:cNvGrpSpPr>
            <p:nvPr/>
          </p:nvGrpSpPr>
          <p:grpSpPr bwMode="auto">
            <a:xfrm>
              <a:off x="4800600" y="3352800"/>
              <a:ext cx="2667000" cy="2119313"/>
              <a:chOff x="432" y="1536"/>
              <a:chExt cx="1680" cy="1335"/>
            </a:xfrm>
          </p:grpSpPr>
          <p:sp>
            <p:nvSpPr>
              <p:cNvPr id="18464" name="Line 21"/>
              <p:cNvSpPr>
                <a:spLocks noChangeShapeType="1"/>
              </p:cNvSpPr>
              <p:nvPr/>
            </p:nvSpPr>
            <p:spPr bwMode="auto">
              <a:xfrm>
                <a:off x="768" y="153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Line 22"/>
              <p:cNvSpPr>
                <a:spLocks noChangeShapeType="1"/>
              </p:cNvSpPr>
              <p:nvPr/>
            </p:nvSpPr>
            <p:spPr bwMode="auto">
              <a:xfrm>
                <a:off x="768" y="25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Text Box 23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X</a:t>
                </a:r>
              </a:p>
              <a:p>
                <a:r>
                  <a:rPr lang="en-US" sz="1800"/>
                  <a:t>(m)</a:t>
                </a:r>
                <a:endParaRPr lang="en-US"/>
              </a:p>
            </p:txBody>
          </p:sp>
          <p:sp>
            <p:nvSpPr>
              <p:cNvPr id="18467" name="Text Box 24"/>
              <p:cNvSpPr txBox="1">
                <a:spLocks noChangeArrowheads="1"/>
              </p:cNvSpPr>
              <p:nvPr/>
            </p:nvSpPr>
            <p:spPr bwMode="auto">
              <a:xfrm>
                <a:off x="1152" y="2640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</p:grpSp>
        <p:sp>
          <p:nvSpPr>
            <p:cNvPr id="18445" name="Line 37"/>
            <p:cNvSpPr>
              <a:spLocks noChangeShapeType="1"/>
            </p:cNvSpPr>
            <p:nvPr/>
          </p:nvSpPr>
          <p:spPr bwMode="auto">
            <a:xfrm>
              <a:off x="5334000" y="3962400"/>
              <a:ext cx="2133600" cy="0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38"/>
            <p:cNvSpPr>
              <a:spLocks noChangeShapeType="1"/>
            </p:cNvSpPr>
            <p:nvPr/>
          </p:nvSpPr>
          <p:spPr bwMode="auto">
            <a:xfrm flipV="1">
              <a:off x="5334000" y="4495800"/>
              <a:ext cx="2057400" cy="457200"/>
            </a:xfrm>
            <a:prstGeom prst="line">
              <a:avLst/>
            </a:prstGeom>
            <a:noFill/>
            <a:ln w="19050">
              <a:solidFill>
                <a:srgbClr val="071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Text Box 47"/>
            <p:cNvSpPr txBox="1">
              <a:spLocks noChangeArrowheads="1"/>
            </p:cNvSpPr>
            <p:nvPr/>
          </p:nvSpPr>
          <p:spPr bwMode="auto">
            <a:xfrm>
              <a:off x="7162800" y="4495800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</a:t>
              </a:r>
            </a:p>
          </p:txBody>
        </p:sp>
        <p:sp>
          <p:nvSpPr>
            <p:cNvPr id="18455" name="Text Box 52"/>
            <p:cNvSpPr txBox="1">
              <a:spLocks noChangeArrowheads="1"/>
            </p:cNvSpPr>
            <p:nvPr/>
          </p:nvSpPr>
          <p:spPr bwMode="auto">
            <a:xfrm>
              <a:off x="6248400" y="35052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18459" name="Text Box 56"/>
            <p:cNvSpPr txBox="1">
              <a:spLocks noChangeArrowheads="1"/>
            </p:cNvSpPr>
            <p:nvPr/>
          </p:nvSpPr>
          <p:spPr bwMode="auto">
            <a:xfrm>
              <a:off x="5867400" y="3048000"/>
              <a:ext cx="1250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718FF"/>
                  </a:solidFill>
                </a:rPr>
                <a:t>Graph 4.</a:t>
              </a:r>
              <a:endParaRPr lang="en-US" dirty="0"/>
            </a:p>
          </p:txBody>
        </p:sp>
      </p:grp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457200" y="609600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718FF"/>
                </a:solidFill>
              </a:rPr>
              <a:t>Graph </a:t>
            </a:r>
            <a:r>
              <a:rPr lang="en-US" dirty="0" smtClean="0">
                <a:solidFill>
                  <a:srgbClr val="0718FF"/>
                </a:solidFill>
              </a:rPr>
              <a:t>1____      Graph 2____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718FF"/>
                </a:solidFill>
              </a:rPr>
              <a:t>Graph 3____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718FF"/>
                </a:solidFill>
              </a:rPr>
              <a:t>Graph 4____</a:t>
            </a:r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1600200" y="6096000"/>
            <a:ext cx="40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33800" y="6096000"/>
            <a:ext cx="389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91200" y="6096000"/>
            <a:ext cx="389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48600" y="6096000"/>
            <a:ext cx="389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3581400" y="160020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The magnitude of the slope of a position graph indicates the speed. The sign of the slope indicates the direction of the velocity.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49" grpId="1"/>
      <p:bldP spid="4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Which Object is Moving Faster (Greatest Speed)?</a:t>
            </a:r>
            <a:endParaRPr lang="en-US">
              <a:latin typeface="Times" charset="0"/>
            </a:endParaRPr>
          </a:p>
        </p:txBody>
      </p:sp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1143000" y="838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lphaUcPeriod"/>
            </a:pPr>
            <a:r>
              <a:rPr lang="en-US" dirty="0"/>
              <a:t>Line A   	B. Line B     C. Tie	D. </a:t>
            </a:r>
            <a:r>
              <a:rPr lang="en-US" dirty="0" smtClean="0"/>
              <a:t>Can’t </a:t>
            </a:r>
            <a:r>
              <a:rPr lang="en-US" dirty="0"/>
              <a:t>Tell</a:t>
            </a:r>
          </a:p>
        </p:txBody>
      </p:sp>
      <p:sp>
        <p:nvSpPr>
          <p:cNvPr id="20487" name="Text Box 32"/>
          <p:cNvSpPr txBox="1">
            <a:spLocks noChangeArrowheads="1"/>
          </p:cNvSpPr>
          <p:nvPr/>
        </p:nvSpPr>
        <p:spPr bwMode="auto">
          <a:xfrm>
            <a:off x="5105400" y="2133600"/>
            <a:ext cx="544940" cy="6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20488" name="Text Box 35"/>
          <p:cNvSpPr txBox="1">
            <a:spLocks noChangeArrowheads="1"/>
          </p:cNvSpPr>
          <p:nvPr/>
        </p:nvSpPr>
        <p:spPr bwMode="auto">
          <a:xfrm>
            <a:off x="4648200" y="1447800"/>
            <a:ext cx="521433" cy="6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B</a:t>
            </a:r>
          </a:p>
        </p:txBody>
      </p:sp>
      <p:grpSp>
        <p:nvGrpSpPr>
          <p:cNvPr id="20489" name="Group 45"/>
          <p:cNvGrpSpPr>
            <a:grpSpLocks/>
          </p:cNvGrpSpPr>
          <p:nvPr/>
        </p:nvGrpSpPr>
        <p:grpSpPr bwMode="auto">
          <a:xfrm>
            <a:off x="2057400" y="2010508"/>
            <a:ext cx="3795346" cy="2256692"/>
            <a:chOff x="480" y="624"/>
            <a:chExt cx="1776" cy="1056"/>
          </a:xfrm>
        </p:grpSpPr>
        <p:sp>
          <p:nvSpPr>
            <p:cNvPr id="20492" name="Line 40"/>
            <p:cNvSpPr>
              <a:spLocks noChangeShapeType="1"/>
            </p:cNvSpPr>
            <p:nvPr/>
          </p:nvSpPr>
          <p:spPr bwMode="auto">
            <a:xfrm>
              <a:off x="912" y="624"/>
              <a:ext cx="1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41"/>
            <p:cNvSpPr>
              <a:spLocks noChangeShapeType="1"/>
            </p:cNvSpPr>
            <p:nvPr/>
          </p:nvSpPr>
          <p:spPr bwMode="auto">
            <a:xfrm>
              <a:off x="912" y="1152"/>
              <a:ext cx="13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42"/>
            <p:cNvSpPr txBox="1">
              <a:spLocks noChangeArrowheads="1"/>
            </p:cNvSpPr>
            <p:nvPr/>
          </p:nvSpPr>
          <p:spPr bwMode="auto">
            <a:xfrm>
              <a:off x="480" y="624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  V</a:t>
              </a:r>
            </a:p>
            <a:p>
              <a:r>
                <a:rPr lang="en-US" sz="1800"/>
                <a:t>(m/s)</a:t>
              </a:r>
              <a:endParaRPr lang="en-US"/>
            </a:p>
          </p:txBody>
        </p:sp>
        <p:sp>
          <p:nvSpPr>
            <p:cNvPr id="20495" name="Text Box 43"/>
            <p:cNvSpPr txBox="1">
              <a:spLocks noChangeArrowheads="1"/>
            </p:cNvSpPr>
            <p:nvPr/>
          </p:nvSpPr>
          <p:spPr bwMode="auto">
            <a:xfrm>
              <a:off x="1344" y="1152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 (sec)</a:t>
              </a:r>
              <a:endParaRPr lang="en-US"/>
            </a:p>
          </p:txBody>
        </p:sp>
        <p:sp>
          <p:nvSpPr>
            <p:cNvPr id="20496" name="Text Box 44"/>
            <p:cNvSpPr txBox="1">
              <a:spLocks noChangeArrowheads="1"/>
            </p:cNvSpPr>
            <p:nvPr/>
          </p:nvSpPr>
          <p:spPr bwMode="auto">
            <a:xfrm>
              <a:off x="768" y="105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/>
                <a:t>0</a:t>
              </a:r>
              <a:endParaRPr lang="en-US"/>
            </a:p>
          </p:txBody>
        </p:sp>
      </p:grpSp>
      <p:sp>
        <p:nvSpPr>
          <p:cNvPr id="20490" name="Line 52"/>
          <p:cNvSpPr>
            <a:spLocks noChangeShapeType="1"/>
          </p:cNvSpPr>
          <p:nvPr/>
        </p:nvSpPr>
        <p:spPr bwMode="auto">
          <a:xfrm flipV="1">
            <a:off x="2980592" y="2010508"/>
            <a:ext cx="2564423" cy="1128346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53"/>
          <p:cNvSpPr>
            <a:spLocks noChangeShapeType="1"/>
          </p:cNvSpPr>
          <p:nvPr/>
        </p:nvSpPr>
        <p:spPr bwMode="auto">
          <a:xfrm flipV="1">
            <a:off x="2971800" y="1752600"/>
            <a:ext cx="2564423" cy="512885"/>
          </a:xfrm>
          <a:prstGeom prst="line">
            <a:avLst/>
          </a:prstGeom>
          <a:noFill/>
          <a:ln w="19050">
            <a:solidFill>
              <a:srgbClr val="0718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6"/>
          <p:cNvSpPr>
            <a:spLocks noChangeArrowheads="1"/>
          </p:cNvSpPr>
          <p:nvPr/>
        </p:nvSpPr>
        <p:spPr bwMode="auto">
          <a:xfrm>
            <a:off x="304800" y="4572000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</a:rPr>
              <a:t>Which Object is Ahead?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486" name="Text Box 57"/>
          <p:cNvSpPr txBox="1">
            <a:spLocks noChangeArrowheads="1"/>
          </p:cNvSpPr>
          <p:nvPr/>
        </p:nvSpPr>
        <p:spPr bwMode="auto">
          <a:xfrm>
            <a:off x="1143000" y="5181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lphaUcPeriod"/>
            </a:pPr>
            <a:r>
              <a:rPr lang="en-US" dirty="0"/>
              <a:t>Line A   	B. Line B     C. Tie	D. </a:t>
            </a:r>
            <a:r>
              <a:rPr lang="en-US" dirty="0" smtClean="0"/>
              <a:t>Can’t </a:t>
            </a:r>
            <a:r>
              <a:rPr lang="en-US" dirty="0"/>
              <a:t>Tell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971800" y="914400"/>
            <a:ext cx="1524000" cy="3810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15000" y="5257800"/>
            <a:ext cx="1752600" cy="3810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838200" y="60198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A velocity graph does not indicate the initial position of the object. B could have had a head start.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" name="Rectangle 56"/>
          <p:cNvSpPr>
            <a:spLocks noChangeArrowheads="1"/>
          </p:cNvSpPr>
          <p:nvPr/>
        </p:nvSpPr>
        <p:spPr bwMode="auto">
          <a:xfrm>
            <a:off x="6324600" y="1676400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The speed is indicated by the distance from the X axis on a Velocity graph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" grpId="0" animBg="1"/>
      <p:bldP spid="18" grpId="0" animBg="1"/>
      <p:bldP spid="19" grpId="0"/>
      <p:bldP spid="19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Which Object is Moving Faster (Greatest Speed)?</a:t>
            </a:r>
            <a:endParaRPr lang="en-US">
              <a:latin typeface="Times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lphaUcPeriod"/>
            </a:pPr>
            <a:r>
              <a:rPr lang="en-US"/>
              <a:t>Line A   	B. Line B     C. Tie	D. First B, then A</a:t>
            </a:r>
          </a:p>
          <a:p>
            <a:pPr>
              <a:buFont typeface="Times" charset="0"/>
              <a:buNone/>
            </a:pPr>
            <a:r>
              <a:rPr lang="en-US"/>
              <a:t>E. First A, then B</a:t>
            </a:r>
          </a:p>
        </p:txBody>
      </p:sp>
      <p:sp>
        <p:nvSpPr>
          <p:cNvPr id="22532" name="Rectangle 22"/>
          <p:cNvSpPr>
            <a:spLocks noChangeArrowheads="1"/>
          </p:cNvSpPr>
          <p:nvPr/>
        </p:nvSpPr>
        <p:spPr bwMode="auto">
          <a:xfrm>
            <a:off x="228600" y="3886200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</a:rPr>
              <a:t>Which Object is Ahead?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2533" name="Text Box 23"/>
          <p:cNvSpPr txBox="1">
            <a:spLocks noChangeArrowheads="1"/>
          </p:cNvSpPr>
          <p:nvPr/>
        </p:nvSpPr>
        <p:spPr bwMode="auto">
          <a:xfrm>
            <a:off x="838200" y="4419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AutoNum type="alphaUcPeriod"/>
            </a:pPr>
            <a:r>
              <a:rPr lang="en-US" dirty="0"/>
              <a:t>Line A   	B. Line B     C. Neither	D. </a:t>
            </a:r>
            <a:r>
              <a:rPr lang="en-US" dirty="0" smtClean="0"/>
              <a:t>Can’t </a:t>
            </a:r>
            <a:r>
              <a:rPr lang="en-US" dirty="0"/>
              <a:t>Tell</a:t>
            </a:r>
          </a:p>
        </p:txBody>
      </p:sp>
      <p:sp>
        <p:nvSpPr>
          <p:cNvPr id="22534" name="Rectangle 24"/>
          <p:cNvSpPr>
            <a:spLocks noChangeArrowheads="1"/>
          </p:cNvSpPr>
          <p:nvPr/>
        </p:nvSpPr>
        <p:spPr bwMode="auto">
          <a:xfrm>
            <a:off x="762000" y="51054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</a:rPr>
              <a:t>What Does the Intersection Represent?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914400" y="57912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/>
            <a:r>
              <a:rPr lang="en-US" dirty="0" smtClean="0"/>
              <a:t>A. They have the Same </a:t>
            </a:r>
            <a:r>
              <a:rPr lang="en-US" dirty="0"/>
              <a:t>Position   	</a:t>
            </a:r>
            <a:r>
              <a:rPr lang="en-US" dirty="0" smtClean="0"/>
              <a:t>B</a:t>
            </a:r>
            <a:r>
              <a:rPr lang="en-US" dirty="0"/>
              <a:t>. Same Velocity     </a:t>
            </a:r>
          </a:p>
          <a:p>
            <a:pPr>
              <a:buFont typeface="Times" charset="0"/>
              <a:buNone/>
            </a:pPr>
            <a:r>
              <a:rPr lang="en-US" dirty="0" smtClean="0"/>
              <a:t>C. Same Speed, Opposite </a:t>
            </a:r>
            <a:r>
              <a:rPr lang="en-US" dirty="0"/>
              <a:t>D</a:t>
            </a:r>
            <a:r>
              <a:rPr lang="en-US" dirty="0" smtClean="0"/>
              <a:t>irection</a:t>
            </a:r>
            <a:r>
              <a:rPr lang="en-US" dirty="0"/>
              <a:t>	D. They Turn Around</a:t>
            </a:r>
          </a:p>
        </p:txBody>
      </p:sp>
      <p:grpSp>
        <p:nvGrpSpPr>
          <p:cNvPr id="22536" name="Group 28"/>
          <p:cNvGrpSpPr>
            <a:grpSpLocks/>
          </p:cNvGrpSpPr>
          <p:nvPr/>
        </p:nvGrpSpPr>
        <p:grpSpPr bwMode="auto">
          <a:xfrm>
            <a:off x="2590800" y="1828800"/>
            <a:ext cx="3071813" cy="1981200"/>
            <a:chOff x="2976" y="624"/>
            <a:chExt cx="1935" cy="1248"/>
          </a:xfrm>
        </p:grpSpPr>
        <p:grpSp>
          <p:nvGrpSpPr>
            <p:cNvPr id="22537" name="Group 12"/>
            <p:cNvGrpSpPr>
              <a:grpSpLocks/>
            </p:cNvGrpSpPr>
            <p:nvPr/>
          </p:nvGrpSpPr>
          <p:grpSpPr bwMode="auto">
            <a:xfrm>
              <a:off x="2976" y="816"/>
              <a:ext cx="1776" cy="1056"/>
              <a:chOff x="480" y="624"/>
              <a:chExt cx="1776" cy="1056"/>
            </a:xfrm>
          </p:grpSpPr>
          <p:sp>
            <p:nvSpPr>
              <p:cNvPr id="22542" name="Line 13"/>
              <p:cNvSpPr>
                <a:spLocks noChangeShapeType="1"/>
              </p:cNvSpPr>
              <p:nvPr/>
            </p:nvSpPr>
            <p:spPr bwMode="auto">
              <a:xfrm>
                <a:off x="912" y="624"/>
                <a:ext cx="1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Line 14"/>
              <p:cNvSpPr>
                <a:spLocks noChangeShapeType="1"/>
              </p:cNvSpPr>
              <p:nvPr/>
            </p:nvSpPr>
            <p:spPr bwMode="auto">
              <a:xfrm>
                <a:off x="912" y="1152"/>
                <a:ext cx="134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4" name="Text Box 15"/>
              <p:cNvSpPr txBox="1">
                <a:spLocks noChangeArrowheads="1"/>
              </p:cNvSpPr>
              <p:nvPr/>
            </p:nvSpPr>
            <p:spPr bwMode="auto">
              <a:xfrm>
                <a:off x="480" y="624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  V</a:t>
                </a:r>
              </a:p>
              <a:p>
                <a:r>
                  <a:rPr lang="en-US" sz="1800"/>
                  <a:t>(m/s)</a:t>
                </a:r>
                <a:endParaRPr lang="en-US"/>
              </a:p>
            </p:txBody>
          </p:sp>
          <p:sp>
            <p:nvSpPr>
              <p:cNvPr id="22545" name="Text Box 16"/>
              <p:cNvSpPr txBox="1">
                <a:spLocks noChangeArrowheads="1"/>
              </p:cNvSpPr>
              <p:nvPr/>
            </p:nvSpPr>
            <p:spPr bwMode="auto">
              <a:xfrm>
                <a:off x="1344" y="1152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t (sec)</a:t>
                </a:r>
                <a:endParaRPr lang="en-US"/>
              </a:p>
            </p:txBody>
          </p:sp>
          <p:sp>
            <p:nvSpPr>
              <p:cNvPr id="22546" name="Text Box 17"/>
              <p:cNvSpPr txBox="1">
                <a:spLocks noChangeArrowheads="1"/>
              </p:cNvSpPr>
              <p:nvPr/>
            </p:nvSpPr>
            <p:spPr bwMode="auto">
              <a:xfrm>
                <a:off x="768" y="1056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0</a:t>
                </a:r>
                <a:endParaRPr lang="en-US"/>
              </a:p>
            </p:txBody>
          </p:sp>
        </p:grpSp>
        <p:sp>
          <p:nvSpPr>
            <p:cNvPr id="22538" name="Line 20"/>
            <p:cNvSpPr>
              <a:spLocks noChangeShapeType="1"/>
            </p:cNvSpPr>
            <p:nvPr/>
          </p:nvSpPr>
          <p:spPr bwMode="auto">
            <a:xfrm flipV="1">
              <a:off x="3408" y="816"/>
              <a:ext cx="1392" cy="432"/>
            </a:xfrm>
            <a:prstGeom prst="line">
              <a:avLst/>
            </a:prstGeom>
            <a:noFill/>
            <a:ln w="19050">
              <a:solidFill>
                <a:srgbClr val="071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21"/>
            <p:cNvSpPr>
              <a:spLocks noChangeShapeType="1"/>
            </p:cNvSpPr>
            <p:nvPr/>
          </p:nvSpPr>
          <p:spPr bwMode="auto">
            <a:xfrm>
              <a:off x="3408" y="912"/>
              <a:ext cx="1392" cy="336"/>
            </a:xfrm>
            <a:prstGeom prst="line">
              <a:avLst/>
            </a:prstGeom>
            <a:noFill/>
            <a:ln w="19050">
              <a:solidFill>
                <a:srgbClr val="FA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Text Box 26"/>
            <p:cNvSpPr txBox="1">
              <a:spLocks noChangeArrowheads="1"/>
            </p:cNvSpPr>
            <p:nvPr/>
          </p:nvSpPr>
          <p:spPr bwMode="auto">
            <a:xfrm>
              <a:off x="4416" y="62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B</a:t>
              </a:r>
            </a:p>
          </p:txBody>
        </p:sp>
        <p:sp>
          <p:nvSpPr>
            <p:cNvPr id="22541" name="Text Box 27"/>
            <p:cNvSpPr txBox="1">
              <a:spLocks noChangeArrowheads="1"/>
            </p:cNvSpPr>
            <p:nvPr/>
          </p:nvSpPr>
          <p:spPr bwMode="auto">
            <a:xfrm>
              <a:off x="4656" y="96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1066800" y="1295400"/>
            <a:ext cx="2362200" cy="3810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4495800"/>
            <a:ext cx="1752600" cy="3810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86400" y="5867400"/>
            <a:ext cx="2286000" cy="304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152400" y="1828800"/>
            <a:ext cx="258887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Make sure you always look at the graph axes to see what type of graph it is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19" grpId="0" animBg="1"/>
      <p:bldP spid="20" grpId="0" animBg="1"/>
      <p:bldP spid="21" grpId="0" animBg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Create a Velocity Graph from a Position Graph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220788"/>
            <a:ext cx="6770687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676400" y="1676400"/>
            <a:ext cx="3505200" cy="1600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181600" y="1676400"/>
            <a:ext cx="2286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43200" y="2971800"/>
            <a:ext cx="542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Velocity is the Slope of the Position Graph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733800" y="23622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257800" y="16764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209800" y="2895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2286000" y="2971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51816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181600" y="2209800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∆x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962400" y="29718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∆t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54455"/>
              </p:ext>
            </p:extLst>
          </p:nvPr>
        </p:nvGraphicFramePr>
        <p:xfrm>
          <a:off x="1905000" y="3505200"/>
          <a:ext cx="48423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2501900" imgH="393700" progId="Equation.3">
                  <p:embed/>
                </p:oleObj>
              </mc:Choice>
              <mc:Fallback>
                <p:oleObj name="Equation" r:id="rId5" imgW="250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3505200"/>
                        <a:ext cx="48423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4728"/>
              </p:ext>
            </p:extLst>
          </p:nvPr>
        </p:nvGraphicFramePr>
        <p:xfrm>
          <a:off x="1905000" y="4114800"/>
          <a:ext cx="36131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7" imgW="1866900" imgH="431800" progId="Equation.3">
                  <p:embed/>
                </p:oleObj>
              </mc:Choice>
              <mc:Fallback>
                <p:oleObj name="Equation" r:id="rId7" imgW="1866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4114800"/>
                        <a:ext cx="361315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41925" y="1584325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(3.0, 3.5)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514600" y="29718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(0.5, 1.0)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1676400" y="3581400"/>
            <a:ext cx="3505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257800" y="1981200"/>
            <a:ext cx="1709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Slope = 0</a:t>
            </a:r>
          </a:p>
          <a:p>
            <a:r>
              <a:rPr lang="en-US" dirty="0"/>
              <a:t>Velocity = 0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5791200" y="1676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5181600" y="4572000"/>
            <a:ext cx="2286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638800" y="2743200"/>
            <a:ext cx="685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5181600" y="3581400"/>
            <a:ext cx="0" cy="9906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/>
      <p:bldP spid="13" grpId="1"/>
      <p:bldP spid="14" grpId="0"/>
      <p:bldP spid="22" grpId="0"/>
      <p:bldP spid="22" grpId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" charset="0"/>
              </a:rPr>
              <a:t>Create Position Graph from a Velocity Graph</a:t>
            </a:r>
            <a:br>
              <a:rPr lang="en-US" sz="2800" dirty="0">
                <a:latin typeface="Times" charset="0"/>
              </a:rPr>
            </a:br>
            <a:r>
              <a:rPr lang="en-US" sz="2800" dirty="0">
                <a:latin typeface="Times" charset="0"/>
              </a:rPr>
              <a:t>Does the Velocity Graph tell you Where to Start?</a:t>
            </a:r>
            <a:endParaRPr lang="en-US" dirty="0">
              <a:latin typeface="Times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6108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286000" y="25908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3886200" y="21336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3886200" y="2133600"/>
            <a:ext cx="1524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5410200" y="2133600"/>
            <a:ext cx="0" cy="914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5410200" y="30480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V="1">
            <a:off x="7010400" y="25908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7010400" y="2590800"/>
            <a:ext cx="6096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>
            <a:off x="2286000" y="5029200"/>
            <a:ext cx="9144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96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No! Need to be given the initial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Line Stays at 1 m while Velocity is Zero</a:t>
            </a:r>
            <a:br>
              <a:rPr lang="en-US" sz="2800">
                <a:latin typeface="Times" charset="0"/>
              </a:rPr>
            </a:br>
            <a:r>
              <a:rPr lang="en-US" sz="2800">
                <a:latin typeface="Times" charset="0"/>
              </a:rPr>
              <a:t>How Far Do You Go from 3 to 6 seconds?</a:t>
            </a:r>
            <a:endParaRPr lang="en-US">
              <a:latin typeface="Times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6108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286000" y="25908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3886200" y="21336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886200" y="2133600"/>
            <a:ext cx="1524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5410200" y="2133600"/>
            <a:ext cx="0" cy="914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410200" y="30480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7010400" y="25908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7010400" y="2590800"/>
            <a:ext cx="6096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286000" y="50292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3886200" y="4267200"/>
            <a:ext cx="16002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703830"/>
              </p:ext>
            </p:extLst>
          </p:nvPr>
        </p:nvGraphicFramePr>
        <p:xfrm>
          <a:off x="2514600" y="3505200"/>
          <a:ext cx="47323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5" imgW="2311400" imgH="393700" progId="Equation.3">
                  <p:embed/>
                </p:oleObj>
              </mc:Choice>
              <mc:Fallback>
                <p:oleObj name="Equation" r:id="rId5" imgW="231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7323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</a:rPr>
              <a:t>You end up at 2.5 meter Position at 6 seconds</a:t>
            </a:r>
            <a:br>
              <a:rPr lang="en-US" sz="2800">
                <a:latin typeface="Times" charset="0"/>
              </a:rPr>
            </a:br>
            <a:r>
              <a:rPr lang="en-US" sz="2800">
                <a:latin typeface="Times" charset="0"/>
              </a:rPr>
              <a:t>How Far Do You Go from 6 to 9 seconds?</a:t>
            </a:r>
            <a:endParaRPr lang="en-US">
              <a:latin typeface="Times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6108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286000" y="25908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3886200" y="21336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886200" y="2133600"/>
            <a:ext cx="15240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5410200" y="2133600"/>
            <a:ext cx="0" cy="9144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410200" y="30480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7010400" y="2590800"/>
            <a:ext cx="0" cy="4572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7010400" y="2590800"/>
            <a:ext cx="6096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2286000" y="5029200"/>
            <a:ext cx="1600200" cy="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3886200" y="4267200"/>
            <a:ext cx="16002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14156"/>
              </p:ext>
            </p:extLst>
          </p:nvPr>
        </p:nvGraphicFramePr>
        <p:xfrm>
          <a:off x="2333625" y="3505200"/>
          <a:ext cx="50958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5" imgW="2489200" imgH="393700" progId="Equation.3">
                  <p:embed/>
                </p:oleObj>
              </mc:Choice>
              <mc:Fallback>
                <p:oleObj name="Equation" r:id="rId5" imgW="2489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505200"/>
                        <a:ext cx="50958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86400" y="4267200"/>
            <a:ext cx="1600200" cy="762000"/>
          </a:xfrm>
          <a:prstGeom prst="line">
            <a:avLst/>
          </a:prstGeom>
          <a:noFill/>
          <a:ln w="19050">
            <a:solidFill>
              <a:srgbClr val="FA03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1106</Words>
  <Application>Microsoft Macintosh PowerPoint</Application>
  <PresentationFormat>On-screen Show (4:3)</PresentationFormat>
  <Paragraphs>235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Equation</vt:lpstr>
      <vt:lpstr>Match Each Position Graph to the Correct Description</vt:lpstr>
      <vt:lpstr>Match Each VELOCITY Graph to the Correct Description</vt:lpstr>
      <vt:lpstr>Which Object is Moving Faster (Greatest Speed)?</vt:lpstr>
      <vt:lpstr>Which Object is Moving Faster (Greatest Speed)?</vt:lpstr>
      <vt:lpstr>Which Object is Moving Faster (Greatest Speed)?</vt:lpstr>
      <vt:lpstr>Create a Velocity Graph from a Position Graph</vt:lpstr>
      <vt:lpstr>Create Position Graph from a Velocity Graph Does the Velocity Graph tell you Where to Start?</vt:lpstr>
      <vt:lpstr>Line Stays at 1 m while Velocity is Zero How Far Do You Go from 3 to 6 seconds?</vt:lpstr>
      <vt:lpstr>You end up at 2.5 meter Position at 6 seconds How Far Do You Go from 6 to 9 seconds?</vt:lpstr>
      <vt:lpstr>You End Up Back Where You Started What Does the Graph Do Next? </vt:lpstr>
      <vt:lpstr>What is Average Speed While Moving?</vt:lpstr>
      <vt:lpstr>Area “Under” a Velocity Graph is Displacement</vt:lpstr>
      <vt:lpstr>Area “Under” a Velocity Graph is Displacement, even when Velocity Line has a Slope</vt:lpstr>
      <vt:lpstr>Area “Under” a Velocity Graph is Displacement, even when the Velocity Line has a non-zero Slope</vt:lpstr>
      <vt:lpstr>Also, Displacement is the Average Velocity times the Time</vt:lpstr>
      <vt:lpstr>E&amp;P #17</vt:lpstr>
      <vt:lpstr>E&amp;P #19</vt:lpstr>
      <vt:lpstr>Which Graph Shows the Velocity of a Ball Thrown Straight Up, After it Leaves Your Hand?</vt:lpstr>
    </vt:vector>
  </TitlesOfParts>
  <Company>LGHS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Position Graph from Velocity Does the Velocity Graph tell you Where to Start?</dc:title>
  <dc:creator>Daniel Burns</dc:creator>
  <cp:lastModifiedBy>Rooz</cp:lastModifiedBy>
  <cp:revision>31</cp:revision>
  <dcterms:created xsi:type="dcterms:W3CDTF">2011-08-29T21:43:10Z</dcterms:created>
  <dcterms:modified xsi:type="dcterms:W3CDTF">2013-07-26T21:15:39Z</dcterms:modified>
</cp:coreProperties>
</file>